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58" r:id="rId3"/>
    <p:sldId id="260" r:id="rId4"/>
    <p:sldId id="297" r:id="rId5"/>
    <p:sldId id="261" r:id="rId6"/>
    <p:sldId id="262" r:id="rId7"/>
    <p:sldId id="276" r:id="rId8"/>
    <p:sldId id="277" r:id="rId9"/>
    <p:sldId id="278" r:id="rId10"/>
    <p:sldId id="279" r:id="rId11"/>
    <p:sldId id="280" r:id="rId12"/>
    <p:sldId id="281" r:id="rId13"/>
    <p:sldId id="282" r:id="rId14"/>
    <p:sldId id="283" r:id="rId15"/>
    <p:sldId id="264" r:id="rId16"/>
    <p:sldId id="265" r:id="rId17"/>
    <p:sldId id="293" r:id="rId18"/>
    <p:sldId id="294" r:id="rId19"/>
    <p:sldId id="295" r:id="rId20"/>
    <p:sldId id="296" r:id="rId21"/>
    <p:sldId id="284" r:id="rId22"/>
    <p:sldId id="285" r:id="rId23"/>
    <p:sldId id="286" r:id="rId24"/>
    <p:sldId id="287" r:id="rId25"/>
    <p:sldId id="288" r:id="rId26"/>
    <p:sldId id="289" r:id="rId27"/>
    <p:sldId id="290" r:id="rId28"/>
    <p:sldId id="291" r:id="rId29"/>
    <p:sldId id="292" r:id="rId30"/>
    <p:sldId id="299" r:id="rId31"/>
    <p:sldId id="29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39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ECBA3C-589B-4BEE-9E88-6FAC26C6F8E7}" type="doc">
      <dgm:prSet loTypeId="urn:microsoft.com/office/officeart/2005/8/layout/hierarchy3" loCatId="list" qsTypeId="urn:microsoft.com/office/officeart/2005/8/quickstyle/simple3" qsCatId="simple" csTypeId="urn:microsoft.com/office/officeart/2005/8/colors/accent1_2" csCatId="accent1" phldr="1"/>
      <dgm:spPr/>
      <dgm:t>
        <a:bodyPr/>
        <a:lstStyle/>
        <a:p>
          <a:endParaRPr lang="en-US"/>
        </a:p>
      </dgm:t>
    </dgm:pt>
    <dgm:pt modelId="{73B0A2DF-A866-4837-9274-48E2E4FFAD00}">
      <dgm:prSet phldrT="[Text]" custT="1"/>
      <dgm:spPr/>
      <dgm:t>
        <a:bodyPr/>
        <a:lstStyle/>
        <a:p>
          <a:r>
            <a:rPr lang="en-US" sz="2400" dirty="0"/>
            <a:t>Assertiveness</a:t>
          </a:r>
        </a:p>
      </dgm:t>
    </dgm:pt>
    <dgm:pt modelId="{D775F5C9-D6A7-4642-9F18-0BE169508E4D}" type="parTrans" cxnId="{1A946454-9E9A-44C3-B263-5B90B643C45C}">
      <dgm:prSet/>
      <dgm:spPr/>
      <dgm:t>
        <a:bodyPr/>
        <a:lstStyle/>
        <a:p>
          <a:endParaRPr lang="en-US"/>
        </a:p>
      </dgm:t>
    </dgm:pt>
    <dgm:pt modelId="{27B91103-659B-4CE8-B845-766E6883FD01}" type="sibTrans" cxnId="{1A946454-9E9A-44C3-B263-5B90B643C45C}">
      <dgm:prSet/>
      <dgm:spPr/>
      <dgm:t>
        <a:bodyPr/>
        <a:lstStyle/>
        <a:p>
          <a:endParaRPr lang="en-US"/>
        </a:p>
      </dgm:t>
    </dgm:pt>
    <dgm:pt modelId="{9D72A28F-9174-466C-BFA8-8AB41A022E10}">
      <dgm:prSet phldrT="[Text]" custT="1"/>
      <dgm:spPr/>
      <dgm:t>
        <a:bodyPr/>
        <a:lstStyle/>
        <a:p>
          <a:r>
            <a:rPr lang="en-US" sz="1400" dirty="0"/>
            <a:t>Assertive (Tells)</a:t>
          </a:r>
        </a:p>
      </dgm:t>
    </dgm:pt>
    <dgm:pt modelId="{472CD707-DAFB-49CF-9872-6ECD838CD670}" type="parTrans" cxnId="{DBF5744F-BD67-4D85-819F-78652BF4343B}">
      <dgm:prSet/>
      <dgm:spPr/>
      <dgm:t>
        <a:bodyPr/>
        <a:lstStyle/>
        <a:p>
          <a:endParaRPr lang="en-US"/>
        </a:p>
      </dgm:t>
    </dgm:pt>
    <dgm:pt modelId="{A4893E11-0DD9-43FC-8877-26A13F48484B}" type="sibTrans" cxnId="{DBF5744F-BD67-4D85-819F-78652BF4343B}">
      <dgm:prSet/>
      <dgm:spPr/>
      <dgm:t>
        <a:bodyPr/>
        <a:lstStyle/>
        <a:p>
          <a:endParaRPr lang="en-US"/>
        </a:p>
      </dgm:t>
    </dgm:pt>
    <dgm:pt modelId="{B178AF4D-6D56-41E9-BD06-03F8FB892F62}">
      <dgm:prSet phldrT="[Text]"/>
      <dgm:spPr/>
      <dgm:t>
        <a:bodyPr/>
        <a:lstStyle/>
        <a:p>
          <a:pPr algn="l"/>
          <a:r>
            <a:rPr lang="en-US" dirty="0"/>
            <a:t>Unassertive (Asks)</a:t>
          </a:r>
        </a:p>
      </dgm:t>
    </dgm:pt>
    <dgm:pt modelId="{B2AE852E-B6B4-4D6E-B309-9BBE8A8EBD5D}" type="parTrans" cxnId="{70D16B5C-713C-4D40-BDB6-DF86DCB347E5}">
      <dgm:prSet/>
      <dgm:spPr/>
      <dgm:t>
        <a:bodyPr/>
        <a:lstStyle/>
        <a:p>
          <a:endParaRPr lang="en-US"/>
        </a:p>
      </dgm:t>
    </dgm:pt>
    <dgm:pt modelId="{DFDE37C0-517F-4B43-946B-369F5BA3270B}" type="sibTrans" cxnId="{70D16B5C-713C-4D40-BDB6-DF86DCB347E5}">
      <dgm:prSet/>
      <dgm:spPr/>
      <dgm:t>
        <a:bodyPr/>
        <a:lstStyle/>
        <a:p>
          <a:endParaRPr lang="en-US"/>
        </a:p>
      </dgm:t>
    </dgm:pt>
    <dgm:pt modelId="{DA8680BD-69DE-43B0-B1D9-9C1113F3D3BC}">
      <dgm:prSet phldrT="[Text]" custT="1"/>
      <dgm:spPr/>
      <dgm:t>
        <a:bodyPr/>
        <a:lstStyle/>
        <a:p>
          <a:r>
            <a:rPr lang="en-US" sz="2400" dirty="0"/>
            <a:t>Expressiveness</a:t>
          </a:r>
        </a:p>
      </dgm:t>
    </dgm:pt>
    <dgm:pt modelId="{6C2A3C52-6357-414E-8309-28C77C4EA724}" type="parTrans" cxnId="{10B72E27-40C2-4D60-86EE-B07391702AA9}">
      <dgm:prSet/>
      <dgm:spPr/>
      <dgm:t>
        <a:bodyPr/>
        <a:lstStyle/>
        <a:p>
          <a:endParaRPr lang="en-US"/>
        </a:p>
      </dgm:t>
    </dgm:pt>
    <dgm:pt modelId="{B96B152A-2A47-4F73-9EB0-9C5D6E39CDE0}" type="sibTrans" cxnId="{10B72E27-40C2-4D60-86EE-B07391702AA9}">
      <dgm:prSet/>
      <dgm:spPr/>
      <dgm:t>
        <a:bodyPr/>
        <a:lstStyle/>
        <a:p>
          <a:endParaRPr lang="en-US"/>
        </a:p>
      </dgm:t>
    </dgm:pt>
    <dgm:pt modelId="{5D8A8ECD-9908-4A24-A5E1-91CAA2B95B43}">
      <dgm:prSet phldrT="[Text]"/>
      <dgm:spPr/>
      <dgm:t>
        <a:bodyPr/>
        <a:lstStyle/>
        <a:p>
          <a:pPr algn="l"/>
          <a:r>
            <a:rPr lang="en-US" dirty="0"/>
            <a:t>Expressive (Displays emotions)</a:t>
          </a:r>
        </a:p>
      </dgm:t>
    </dgm:pt>
    <dgm:pt modelId="{364A7849-B6F1-4139-83A0-08C22FB288BF}" type="parTrans" cxnId="{BBF6EF51-434E-4F36-9E37-DDDA5F75CE2E}">
      <dgm:prSet/>
      <dgm:spPr/>
      <dgm:t>
        <a:bodyPr/>
        <a:lstStyle/>
        <a:p>
          <a:endParaRPr lang="en-US"/>
        </a:p>
      </dgm:t>
    </dgm:pt>
    <dgm:pt modelId="{D5D6153C-0C0B-423D-929B-9FDF75B83EC0}" type="sibTrans" cxnId="{BBF6EF51-434E-4F36-9E37-DDDA5F75CE2E}">
      <dgm:prSet/>
      <dgm:spPr/>
      <dgm:t>
        <a:bodyPr/>
        <a:lstStyle/>
        <a:p>
          <a:endParaRPr lang="en-US"/>
        </a:p>
      </dgm:t>
    </dgm:pt>
    <dgm:pt modelId="{B28D3345-6A2E-4E0A-9EE2-2897D29058F7}">
      <dgm:prSet phldrT="[Text]"/>
      <dgm:spPr/>
      <dgm:t>
        <a:bodyPr/>
        <a:lstStyle/>
        <a:p>
          <a:pPr algn="l"/>
          <a:r>
            <a:rPr lang="en-US" dirty="0"/>
            <a:t>Reserved (Controls emotions)</a:t>
          </a:r>
        </a:p>
      </dgm:t>
    </dgm:pt>
    <dgm:pt modelId="{27E885E5-FC59-4CF5-B55D-7A1D86639BFC}" type="parTrans" cxnId="{97762AD7-B1D9-41C0-942D-065A730A3925}">
      <dgm:prSet/>
      <dgm:spPr/>
      <dgm:t>
        <a:bodyPr/>
        <a:lstStyle/>
        <a:p>
          <a:endParaRPr lang="en-US"/>
        </a:p>
      </dgm:t>
    </dgm:pt>
    <dgm:pt modelId="{117E7BB8-C259-4E12-999B-44DD8724CC72}" type="sibTrans" cxnId="{97762AD7-B1D9-41C0-942D-065A730A3925}">
      <dgm:prSet/>
      <dgm:spPr/>
      <dgm:t>
        <a:bodyPr/>
        <a:lstStyle/>
        <a:p>
          <a:endParaRPr lang="en-US"/>
        </a:p>
      </dgm:t>
    </dgm:pt>
    <dgm:pt modelId="{50EBF6D7-3EAC-40F7-A55A-FF4068306F4F}">
      <dgm:prSet phldrT="[Text]" custT="1"/>
      <dgm:spPr/>
      <dgm:t>
        <a:bodyPr/>
        <a:lstStyle/>
        <a:p>
          <a:pPr marL="231775" indent="-231775">
            <a:tabLst>
              <a:tab pos="231775" algn="l"/>
            </a:tabLst>
          </a:pPr>
          <a:r>
            <a:rPr lang="en-US" sz="1400" dirty="0"/>
            <a:t>Task oriented</a:t>
          </a:r>
        </a:p>
      </dgm:t>
    </dgm:pt>
    <dgm:pt modelId="{1FF72220-A4E3-4602-A99F-D306480CE2AD}" type="parTrans" cxnId="{25E69E89-2203-49D2-B9C4-A8B19AEC9473}">
      <dgm:prSet/>
      <dgm:spPr/>
      <dgm:t>
        <a:bodyPr/>
        <a:lstStyle/>
        <a:p>
          <a:endParaRPr lang="en-US"/>
        </a:p>
      </dgm:t>
    </dgm:pt>
    <dgm:pt modelId="{B6E0A325-396D-4558-AD7E-67936A36FE87}" type="sibTrans" cxnId="{25E69E89-2203-49D2-B9C4-A8B19AEC9473}">
      <dgm:prSet/>
      <dgm:spPr/>
      <dgm:t>
        <a:bodyPr/>
        <a:lstStyle/>
        <a:p>
          <a:endParaRPr lang="en-US"/>
        </a:p>
      </dgm:t>
    </dgm:pt>
    <dgm:pt modelId="{8888C217-71A8-4FF1-A051-8A62841CC374}">
      <dgm:prSet phldrT="[Text]" custT="1"/>
      <dgm:spPr/>
      <dgm:t>
        <a:bodyPr/>
        <a:lstStyle/>
        <a:p>
          <a:pPr marL="231775" indent="-231775"/>
          <a:r>
            <a:rPr lang="en-US" sz="1400" dirty="0"/>
            <a:t>Active</a:t>
          </a:r>
        </a:p>
      </dgm:t>
    </dgm:pt>
    <dgm:pt modelId="{50F4D75A-22E8-4BD9-B7FF-681A9EE26415}" type="parTrans" cxnId="{DA571DE8-6B3D-4894-BD3F-BB3FDECC19EA}">
      <dgm:prSet/>
      <dgm:spPr/>
      <dgm:t>
        <a:bodyPr/>
        <a:lstStyle/>
        <a:p>
          <a:endParaRPr lang="en-US"/>
        </a:p>
      </dgm:t>
    </dgm:pt>
    <dgm:pt modelId="{5C322DB7-92D5-49A7-9E87-6A932E30220C}" type="sibTrans" cxnId="{DA571DE8-6B3D-4894-BD3F-BB3FDECC19EA}">
      <dgm:prSet/>
      <dgm:spPr/>
      <dgm:t>
        <a:bodyPr/>
        <a:lstStyle/>
        <a:p>
          <a:endParaRPr lang="en-US"/>
        </a:p>
      </dgm:t>
    </dgm:pt>
    <dgm:pt modelId="{54C05BB1-DECC-4F92-9F0B-1F61D44EFD59}">
      <dgm:prSet phldrT="[Text]" custT="1"/>
      <dgm:spPr/>
      <dgm:t>
        <a:bodyPr/>
        <a:lstStyle/>
        <a:p>
          <a:pPr marL="231775" indent="-231775"/>
          <a:r>
            <a:rPr lang="en-US" sz="1400" dirty="0"/>
            <a:t>Confident</a:t>
          </a:r>
        </a:p>
      </dgm:t>
    </dgm:pt>
    <dgm:pt modelId="{65F67F5F-A86F-498C-AA1A-FA1B780E8102}" type="parTrans" cxnId="{1BDF03B1-0FCB-426D-ABA6-F894E773A611}">
      <dgm:prSet/>
      <dgm:spPr/>
      <dgm:t>
        <a:bodyPr/>
        <a:lstStyle/>
        <a:p>
          <a:endParaRPr lang="en-US"/>
        </a:p>
      </dgm:t>
    </dgm:pt>
    <dgm:pt modelId="{A0CCBAAE-A244-4062-AB32-15BE2FE721F0}" type="sibTrans" cxnId="{1BDF03B1-0FCB-426D-ABA6-F894E773A611}">
      <dgm:prSet/>
      <dgm:spPr/>
      <dgm:t>
        <a:bodyPr/>
        <a:lstStyle/>
        <a:p>
          <a:endParaRPr lang="en-US"/>
        </a:p>
      </dgm:t>
    </dgm:pt>
    <dgm:pt modelId="{4F2D9444-B48D-40D6-9C83-B483E497B9FF}">
      <dgm:prSet phldrT="[Text]" custT="1"/>
      <dgm:spPr/>
      <dgm:t>
        <a:bodyPr/>
        <a:lstStyle/>
        <a:p>
          <a:pPr marL="231775" indent="-231775"/>
          <a:r>
            <a:rPr lang="en-US" sz="1400" dirty="0"/>
            <a:t>Ambitious</a:t>
          </a:r>
        </a:p>
      </dgm:t>
    </dgm:pt>
    <dgm:pt modelId="{5A3D6EC8-5E04-4C05-A704-08C201642931}" type="parTrans" cxnId="{7C794788-DD5A-4681-87C8-79F3F54D56A6}">
      <dgm:prSet/>
      <dgm:spPr/>
      <dgm:t>
        <a:bodyPr/>
        <a:lstStyle/>
        <a:p>
          <a:endParaRPr lang="en-US"/>
        </a:p>
      </dgm:t>
    </dgm:pt>
    <dgm:pt modelId="{76106FD5-A4E2-414D-8CCD-180B6B1BA986}" type="sibTrans" cxnId="{7C794788-DD5A-4681-87C8-79F3F54D56A6}">
      <dgm:prSet/>
      <dgm:spPr/>
      <dgm:t>
        <a:bodyPr/>
        <a:lstStyle/>
        <a:p>
          <a:endParaRPr lang="en-US"/>
        </a:p>
      </dgm:t>
    </dgm:pt>
    <dgm:pt modelId="{F3ABF620-41FE-4EE8-8559-C2F42CCDEC2B}">
      <dgm:prSet phldrT="[Text]"/>
      <dgm:spPr/>
      <dgm:t>
        <a:bodyPr/>
        <a:lstStyle/>
        <a:p>
          <a:pPr marL="231775" indent="-231775" algn="l"/>
          <a:r>
            <a:rPr lang="en-US" dirty="0"/>
            <a:t>Reserved</a:t>
          </a:r>
        </a:p>
      </dgm:t>
    </dgm:pt>
    <dgm:pt modelId="{273DD8ED-586C-4D4E-91E4-9AB39C802A96}" type="parTrans" cxnId="{F12FC8F1-BEC1-4C0D-97BC-488551EFA079}">
      <dgm:prSet/>
      <dgm:spPr/>
      <dgm:t>
        <a:bodyPr/>
        <a:lstStyle/>
        <a:p>
          <a:endParaRPr lang="en-US"/>
        </a:p>
      </dgm:t>
    </dgm:pt>
    <dgm:pt modelId="{65D65FE5-8A3F-43C2-AD5D-6BA0FFA75DD4}" type="sibTrans" cxnId="{F12FC8F1-BEC1-4C0D-97BC-488551EFA079}">
      <dgm:prSet/>
      <dgm:spPr/>
      <dgm:t>
        <a:bodyPr/>
        <a:lstStyle/>
        <a:p>
          <a:endParaRPr lang="en-US"/>
        </a:p>
      </dgm:t>
    </dgm:pt>
    <dgm:pt modelId="{27DE220E-B527-424B-8F7A-64EEF7F87CFE}">
      <dgm:prSet phldrT="[Text]"/>
      <dgm:spPr/>
      <dgm:t>
        <a:bodyPr/>
        <a:lstStyle/>
        <a:p>
          <a:pPr marL="231775" indent="-231775" algn="l"/>
          <a:r>
            <a:rPr lang="en-US" dirty="0"/>
            <a:t>Easy going</a:t>
          </a:r>
        </a:p>
      </dgm:t>
    </dgm:pt>
    <dgm:pt modelId="{FB15F31A-2BC7-44EE-BDDA-8B79338750AC}" type="parTrans" cxnId="{40B765C3-33F5-4CED-8C07-B7BDE0612D1C}">
      <dgm:prSet/>
      <dgm:spPr/>
      <dgm:t>
        <a:bodyPr/>
        <a:lstStyle/>
        <a:p>
          <a:endParaRPr lang="en-US"/>
        </a:p>
      </dgm:t>
    </dgm:pt>
    <dgm:pt modelId="{681A9FBD-0ACA-4B77-B556-66A9234E6FB5}" type="sibTrans" cxnId="{40B765C3-33F5-4CED-8C07-B7BDE0612D1C}">
      <dgm:prSet/>
      <dgm:spPr/>
      <dgm:t>
        <a:bodyPr/>
        <a:lstStyle/>
        <a:p>
          <a:endParaRPr lang="en-US"/>
        </a:p>
      </dgm:t>
    </dgm:pt>
    <dgm:pt modelId="{31EDAA76-5A28-4E6B-B88C-D00FF7EB19CE}">
      <dgm:prSet phldrT="[Text]"/>
      <dgm:spPr/>
      <dgm:t>
        <a:bodyPr/>
        <a:lstStyle/>
        <a:p>
          <a:pPr marL="231775" indent="-231775" algn="l"/>
          <a:r>
            <a:rPr lang="en-US" dirty="0"/>
            <a:t>Private</a:t>
          </a:r>
        </a:p>
      </dgm:t>
    </dgm:pt>
    <dgm:pt modelId="{A8981BDC-A792-40B1-B345-695EF00BC96F}" type="parTrans" cxnId="{A28AE22A-E228-4667-A2AC-E4A178070C13}">
      <dgm:prSet/>
      <dgm:spPr/>
      <dgm:t>
        <a:bodyPr/>
        <a:lstStyle/>
        <a:p>
          <a:endParaRPr lang="en-US"/>
        </a:p>
      </dgm:t>
    </dgm:pt>
    <dgm:pt modelId="{A57DBA57-DCB8-455D-8B71-36982A942549}" type="sibTrans" cxnId="{A28AE22A-E228-4667-A2AC-E4A178070C13}">
      <dgm:prSet/>
      <dgm:spPr/>
      <dgm:t>
        <a:bodyPr/>
        <a:lstStyle/>
        <a:p>
          <a:endParaRPr lang="en-US"/>
        </a:p>
      </dgm:t>
    </dgm:pt>
    <dgm:pt modelId="{B4F4DA11-5AF6-41C5-AB61-4B6805A00016}">
      <dgm:prSet phldrT="[Text]"/>
      <dgm:spPr/>
      <dgm:t>
        <a:bodyPr/>
        <a:lstStyle/>
        <a:p>
          <a:pPr marL="231775" indent="-231775" algn="l"/>
          <a:r>
            <a:rPr lang="en-US" dirty="0"/>
            <a:t>Deliberate</a:t>
          </a:r>
        </a:p>
      </dgm:t>
    </dgm:pt>
    <dgm:pt modelId="{74065EFE-4FF6-41D7-A542-FC110D62EA32}" type="parTrans" cxnId="{CBEF3FFC-D8F5-4939-89ED-2CEE4136178C}">
      <dgm:prSet/>
      <dgm:spPr/>
      <dgm:t>
        <a:bodyPr/>
        <a:lstStyle/>
        <a:p>
          <a:endParaRPr lang="en-US"/>
        </a:p>
      </dgm:t>
    </dgm:pt>
    <dgm:pt modelId="{6C3FE804-71F5-4A0B-A207-15BB7798F2A9}" type="sibTrans" cxnId="{CBEF3FFC-D8F5-4939-89ED-2CEE4136178C}">
      <dgm:prSet/>
      <dgm:spPr/>
      <dgm:t>
        <a:bodyPr/>
        <a:lstStyle/>
        <a:p>
          <a:endParaRPr lang="en-US"/>
        </a:p>
      </dgm:t>
    </dgm:pt>
    <dgm:pt modelId="{B0100EE5-A741-4340-B005-27228E1F1CFB}">
      <dgm:prSet phldrT="[Text]"/>
      <dgm:spPr/>
      <dgm:t>
        <a:bodyPr/>
        <a:lstStyle/>
        <a:p>
          <a:pPr marL="231775" indent="-231775" algn="l"/>
          <a:r>
            <a:rPr lang="en-US" dirty="0"/>
            <a:t>Versatile</a:t>
          </a:r>
        </a:p>
      </dgm:t>
    </dgm:pt>
    <dgm:pt modelId="{CEFC3C7C-964C-45BC-A531-D78454CEDBEE}" type="parTrans" cxnId="{38D8287A-CCA3-414E-876A-0A6054EF8BB5}">
      <dgm:prSet/>
      <dgm:spPr/>
      <dgm:t>
        <a:bodyPr/>
        <a:lstStyle/>
        <a:p>
          <a:endParaRPr lang="en-US"/>
        </a:p>
      </dgm:t>
    </dgm:pt>
    <dgm:pt modelId="{3CEEB817-3910-4113-B2B1-EEE940207E7C}" type="sibTrans" cxnId="{38D8287A-CCA3-414E-876A-0A6054EF8BB5}">
      <dgm:prSet/>
      <dgm:spPr/>
      <dgm:t>
        <a:bodyPr/>
        <a:lstStyle/>
        <a:p>
          <a:endParaRPr lang="en-US"/>
        </a:p>
      </dgm:t>
    </dgm:pt>
    <dgm:pt modelId="{9049C5DB-0447-4D6C-BEB6-571C1656E52C}">
      <dgm:prSet phldrT="[Text]"/>
      <dgm:spPr/>
      <dgm:t>
        <a:bodyPr/>
        <a:lstStyle/>
        <a:p>
          <a:pPr marL="231775" indent="-231775" algn="l"/>
          <a:r>
            <a:rPr lang="en-US" dirty="0"/>
            <a:t>Sociable</a:t>
          </a:r>
        </a:p>
      </dgm:t>
    </dgm:pt>
    <dgm:pt modelId="{21583B81-57C1-4AD3-852E-95C92BBA49C5}" type="parTrans" cxnId="{CC0B1AE4-64AC-4F7E-AF9C-5BCF89FFAA21}">
      <dgm:prSet/>
      <dgm:spPr/>
      <dgm:t>
        <a:bodyPr/>
        <a:lstStyle/>
        <a:p>
          <a:endParaRPr lang="en-US"/>
        </a:p>
      </dgm:t>
    </dgm:pt>
    <dgm:pt modelId="{D86ABF2F-57B5-4626-80FA-D619C0034C00}" type="sibTrans" cxnId="{CC0B1AE4-64AC-4F7E-AF9C-5BCF89FFAA21}">
      <dgm:prSet/>
      <dgm:spPr/>
      <dgm:t>
        <a:bodyPr/>
        <a:lstStyle/>
        <a:p>
          <a:endParaRPr lang="en-US"/>
        </a:p>
      </dgm:t>
    </dgm:pt>
    <dgm:pt modelId="{2AECC51B-E905-4593-BBF3-9301F94DF218}">
      <dgm:prSet phldrT="[Text]"/>
      <dgm:spPr/>
      <dgm:t>
        <a:bodyPr/>
        <a:lstStyle/>
        <a:p>
          <a:pPr marL="231775" indent="-231775" algn="l"/>
          <a:r>
            <a:rPr lang="en-US" dirty="0"/>
            <a:t>Extroverted</a:t>
          </a:r>
        </a:p>
      </dgm:t>
    </dgm:pt>
    <dgm:pt modelId="{E64DFAAF-D23F-4176-BE08-F3A808D130C3}" type="parTrans" cxnId="{C79D2A25-7C88-4484-A531-DDE1B91C0722}">
      <dgm:prSet/>
      <dgm:spPr/>
      <dgm:t>
        <a:bodyPr/>
        <a:lstStyle/>
        <a:p>
          <a:endParaRPr lang="en-US"/>
        </a:p>
      </dgm:t>
    </dgm:pt>
    <dgm:pt modelId="{F6FDE6EA-54B7-4EAB-99F3-45EE5F732B55}" type="sibTrans" cxnId="{C79D2A25-7C88-4484-A531-DDE1B91C0722}">
      <dgm:prSet/>
      <dgm:spPr/>
      <dgm:t>
        <a:bodyPr/>
        <a:lstStyle/>
        <a:p>
          <a:endParaRPr lang="en-US"/>
        </a:p>
      </dgm:t>
    </dgm:pt>
    <dgm:pt modelId="{30C48B5B-F115-44A3-8922-CC23E32AB444}">
      <dgm:prSet phldrT="[Text]"/>
      <dgm:spPr/>
      <dgm:t>
        <a:bodyPr/>
        <a:lstStyle/>
        <a:p>
          <a:pPr marL="231775" indent="-231775" algn="l"/>
          <a:r>
            <a:rPr lang="en-US" dirty="0"/>
            <a:t>Dogmatic</a:t>
          </a:r>
        </a:p>
      </dgm:t>
    </dgm:pt>
    <dgm:pt modelId="{85B1321C-73E9-483C-82D7-1BABAB525614}" type="parTrans" cxnId="{69109234-8F6E-4B21-AC95-5219BFF44882}">
      <dgm:prSet/>
      <dgm:spPr/>
      <dgm:t>
        <a:bodyPr/>
        <a:lstStyle/>
        <a:p>
          <a:endParaRPr lang="en-US"/>
        </a:p>
      </dgm:t>
    </dgm:pt>
    <dgm:pt modelId="{61B1094B-D60F-4E7F-9E5E-104FBE04D7CF}" type="sibTrans" cxnId="{69109234-8F6E-4B21-AC95-5219BFF44882}">
      <dgm:prSet/>
      <dgm:spPr/>
      <dgm:t>
        <a:bodyPr/>
        <a:lstStyle/>
        <a:p>
          <a:endParaRPr lang="en-US"/>
        </a:p>
      </dgm:t>
    </dgm:pt>
    <dgm:pt modelId="{8BD6F46E-42D1-4A79-996E-ACEAF881588A}">
      <dgm:prSet phldrT="[Text]"/>
      <dgm:spPr/>
      <dgm:t>
        <a:bodyPr/>
        <a:lstStyle/>
        <a:p>
          <a:pPr marL="231775" indent="-231775" algn="l"/>
          <a:r>
            <a:rPr lang="en-US" dirty="0"/>
            <a:t>Controlled</a:t>
          </a:r>
        </a:p>
      </dgm:t>
    </dgm:pt>
    <dgm:pt modelId="{8AB2311A-F37B-4719-9E9A-1DFDD5C41631}" type="parTrans" cxnId="{93A649E8-4259-4825-AB53-CD75685F391B}">
      <dgm:prSet/>
      <dgm:spPr/>
      <dgm:t>
        <a:bodyPr/>
        <a:lstStyle/>
        <a:p>
          <a:endParaRPr lang="en-US"/>
        </a:p>
      </dgm:t>
    </dgm:pt>
    <dgm:pt modelId="{D9532B10-FAAE-412E-991B-46F93653244C}" type="sibTrans" cxnId="{93A649E8-4259-4825-AB53-CD75685F391B}">
      <dgm:prSet/>
      <dgm:spPr/>
      <dgm:t>
        <a:bodyPr/>
        <a:lstStyle/>
        <a:p>
          <a:endParaRPr lang="en-US"/>
        </a:p>
      </dgm:t>
    </dgm:pt>
    <dgm:pt modelId="{5C83B4C1-AAE6-4FAE-91E5-C5D9559FDEEB}">
      <dgm:prSet phldrT="[Text]"/>
      <dgm:spPr/>
      <dgm:t>
        <a:bodyPr/>
        <a:lstStyle/>
        <a:p>
          <a:pPr marL="231775" indent="-231775" algn="l"/>
          <a:r>
            <a:rPr lang="en-US" dirty="0"/>
            <a:t>Quiet</a:t>
          </a:r>
        </a:p>
      </dgm:t>
    </dgm:pt>
    <dgm:pt modelId="{A1E30063-29A0-4AF1-BC99-29744ADCD582}" type="parTrans" cxnId="{15A289CF-8900-4905-BEA6-FB96AFDC99B0}">
      <dgm:prSet/>
      <dgm:spPr/>
      <dgm:t>
        <a:bodyPr/>
        <a:lstStyle/>
        <a:p>
          <a:endParaRPr lang="en-US"/>
        </a:p>
      </dgm:t>
    </dgm:pt>
    <dgm:pt modelId="{7CBA0A65-4FA5-429D-A794-010DF6BE8E65}" type="sibTrans" cxnId="{15A289CF-8900-4905-BEA6-FB96AFDC99B0}">
      <dgm:prSet/>
      <dgm:spPr/>
      <dgm:t>
        <a:bodyPr/>
        <a:lstStyle/>
        <a:p>
          <a:endParaRPr lang="en-US"/>
        </a:p>
      </dgm:t>
    </dgm:pt>
    <dgm:pt modelId="{8B6BCE28-8400-4F2F-A1E2-28C331D0632A}" type="pres">
      <dgm:prSet presAssocID="{F5ECBA3C-589B-4BEE-9E88-6FAC26C6F8E7}" presName="diagram" presStyleCnt="0">
        <dgm:presLayoutVars>
          <dgm:chPref val="1"/>
          <dgm:dir/>
          <dgm:animOne val="branch"/>
          <dgm:animLvl val="lvl"/>
          <dgm:resizeHandles/>
        </dgm:presLayoutVars>
      </dgm:prSet>
      <dgm:spPr/>
    </dgm:pt>
    <dgm:pt modelId="{84DA2401-BCA8-4BE7-A9CA-CD9600CB2C39}" type="pres">
      <dgm:prSet presAssocID="{73B0A2DF-A866-4837-9274-48E2E4FFAD00}" presName="root" presStyleCnt="0"/>
      <dgm:spPr/>
    </dgm:pt>
    <dgm:pt modelId="{1C591DB6-DADC-4140-9895-A02B5806733A}" type="pres">
      <dgm:prSet presAssocID="{73B0A2DF-A866-4837-9274-48E2E4FFAD00}" presName="rootComposite" presStyleCnt="0"/>
      <dgm:spPr/>
    </dgm:pt>
    <dgm:pt modelId="{50A7B324-BB1F-434D-A1BC-85EE82C852C6}" type="pres">
      <dgm:prSet presAssocID="{73B0A2DF-A866-4837-9274-48E2E4FFAD00}" presName="rootText" presStyleLbl="node1" presStyleIdx="0" presStyleCnt="2" custScaleY="47861"/>
      <dgm:spPr/>
    </dgm:pt>
    <dgm:pt modelId="{7F8B3349-FAB7-43CC-96F0-1C919573CFAD}" type="pres">
      <dgm:prSet presAssocID="{73B0A2DF-A866-4837-9274-48E2E4FFAD00}" presName="rootConnector" presStyleLbl="node1" presStyleIdx="0" presStyleCnt="2"/>
      <dgm:spPr/>
    </dgm:pt>
    <dgm:pt modelId="{4D865C09-C9D7-43F6-AF47-EFE729882F8B}" type="pres">
      <dgm:prSet presAssocID="{73B0A2DF-A866-4837-9274-48E2E4FFAD00}" presName="childShape" presStyleCnt="0"/>
      <dgm:spPr/>
    </dgm:pt>
    <dgm:pt modelId="{1562327E-B344-44E8-9AEE-C47D76E45039}" type="pres">
      <dgm:prSet presAssocID="{472CD707-DAFB-49CF-9872-6ECD838CD670}" presName="Name13" presStyleLbl="parChTrans1D2" presStyleIdx="0" presStyleCnt="4"/>
      <dgm:spPr/>
    </dgm:pt>
    <dgm:pt modelId="{8E677023-3FEA-4B4D-9507-6B3462A5FD5A}" type="pres">
      <dgm:prSet presAssocID="{9D72A28F-9174-466C-BFA8-8AB41A022E10}" presName="childText" presStyleLbl="bgAcc1" presStyleIdx="0" presStyleCnt="4" custLinFactNeighborX="-385" custLinFactNeighborY="-9893">
        <dgm:presLayoutVars>
          <dgm:bulletEnabled val="1"/>
        </dgm:presLayoutVars>
      </dgm:prSet>
      <dgm:spPr/>
    </dgm:pt>
    <dgm:pt modelId="{394DD13C-EA37-4C47-A5FA-768EC08C08D8}" type="pres">
      <dgm:prSet presAssocID="{B2AE852E-B6B4-4D6E-B309-9BBE8A8EBD5D}" presName="Name13" presStyleLbl="parChTrans1D2" presStyleIdx="1" presStyleCnt="4"/>
      <dgm:spPr/>
    </dgm:pt>
    <dgm:pt modelId="{961356A4-735F-4E78-A193-8FC7D1A7C1E3}" type="pres">
      <dgm:prSet presAssocID="{B178AF4D-6D56-41E9-BD06-03F8FB892F62}" presName="childText" presStyleLbl="bgAcc1" presStyleIdx="1" presStyleCnt="4" custLinFactNeighborX="-385" custLinFactNeighborY="-24527">
        <dgm:presLayoutVars>
          <dgm:bulletEnabled val="1"/>
        </dgm:presLayoutVars>
      </dgm:prSet>
      <dgm:spPr/>
    </dgm:pt>
    <dgm:pt modelId="{87EBDAF9-E69A-4DC2-965B-B40669525EB4}" type="pres">
      <dgm:prSet presAssocID="{DA8680BD-69DE-43B0-B1D9-9C1113F3D3BC}" presName="root" presStyleCnt="0"/>
      <dgm:spPr/>
    </dgm:pt>
    <dgm:pt modelId="{0419816A-6587-45AB-ACDA-8F59E02B81B8}" type="pres">
      <dgm:prSet presAssocID="{DA8680BD-69DE-43B0-B1D9-9C1113F3D3BC}" presName="rootComposite" presStyleCnt="0"/>
      <dgm:spPr/>
    </dgm:pt>
    <dgm:pt modelId="{CBA5B31A-87CB-4D72-8991-85C8E856CE32}" type="pres">
      <dgm:prSet presAssocID="{DA8680BD-69DE-43B0-B1D9-9C1113F3D3BC}" presName="rootText" presStyleLbl="node1" presStyleIdx="1" presStyleCnt="2" custScaleY="47861"/>
      <dgm:spPr/>
    </dgm:pt>
    <dgm:pt modelId="{2A3CC2E0-3BF5-4A14-8AB3-B86AA52C1941}" type="pres">
      <dgm:prSet presAssocID="{DA8680BD-69DE-43B0-B1D9-9C1113F3D3BC}" presName="rootConnector" presStyleLbl="node1" presStyleIdx="1" presStyleCnt="2"/>
      <dgm:spPr/>
    </dgm:pt>
    <dgm:pt modelId="{4211284D-2296-4AE1-8FEC-FA20C08447C0}" type="pres">
      <dgm:prSet presAssocID="{DA8680BD-69DE-43B0-B1D9-9C1113F3D3BC}" presName="childShape" presStyleCnt="0"/>
      <dgm:spPr/>
    </dgm:pt>
    <dgm:pt modelId="{2D7F8785-5867-4DE1-8F37-63CEA7D6A055}" type="pres">
      <dgm:prSet presAssocID="{364A7849-B6F1-4139-83A0-08C22FB288BF}" presName="Name13" presStyleLbl="parChTrans1D2" presStyleIdx="2" presStyleCnt="4"/>
      <dgm:spPr/>
    </dgm:pt>
    <dgm:pt modelId="{1C54B438-D3EF-4221-9743-2B3698B8C2E9}" type="pres">
      <dgm:prSet presAssocID="{5D8A8ECD-9908-4A24-A5E1-91CAA2B95B43}" presName="childText" presStyleLbl="bgAcc1" presStyleIdx="2" presStyleCnt="4" custLinFactNeighborX="3271" custLinFactNeighborY="-9893">
        <dgm:presLayoutVars>
          <dgm:bulletEnabled val="1"/>
        </dgm:presLayoutVars>
      </dgm:prSet>
      <dgm:spPr/>
    </dgm:pt>
    <dgm:pt modelId="{4768496F-DF7C-40C6-957C-C48008E86171}" type="pres">
      <dgm:prSet presAssocID="{27E885E5-FC59-4CF5-B55D-7A1D86639BFC}" presName="Name13" presStyleLbl="parChTrans1D2" presStyleIdx="3" presStyleCnt="4"/>
      <dgm:spPr/>
    </dgm:pt>
    <dgm:pt modelId="{2F1B7BE6-D09C-4F38-8554-D8D7241E3E62}" type="pres">
      <dgm:prSet presAssocID="{B28D3345-6A2E-4E0A-9EE2-2897D29058F7}" presName="childText" presStyleLbl="bgAcc1" presStyleIdx="3" presStyleCnt="4" custLinFactNeighborX="3271" custLinFactNeighborY="-24527">
        <dgm:presLayoutVars>
          <dgm:bulletEnabled val="1"/>
        </dgm:presLayoutVars>
      </dgm:prSet>
      <dgm:spPr/>
    </dgm:pt>
  </dgm:ptLst>
  <dgm:cxnLst>
    <dgm:cxn modelId="{85530608-35B8-455C-B1DB-3733EB0E32C5}" type="presOf" srcId="{54C05BB1-DECC-4F92-9F0B-1F61D44EFD59}" destId="{8E677023-3FEA-4B4D-9507-6B3462A5FD5A}" srcOrd="0" destOrd="3" presId="urn:microsoft.com/office/officeart/2005/8/layout/hierarchy3"/>
    <dgm:cxn modelId="{9EDB6B11-953C-47AA-8F4E-751FC97988A6}" type="presOf" srcId="{B2AE852E-B6B4-4D6E-B309-9BBE8A8EBD5D}" destId="{394DD13C-EA37-4C47-A5FA-768EC08C08D8}" srcOrd="0" destOrd="0" presId="urn:microsoft.com/office/officeart/2005/8/layout/hierarchy3"/>
    <dgm:cxn modelId="{4345F012-B009-41B3-8F85-62DA308C7396}" type="presOf" srcId="{73B0A2DF-A866-4837-9274-48E2E4FFAD00}" destId="{50A7B324-BB1F-434D-A1BC-85EE82C852C6}" srcOrd="0" destOrd="0" presId="urn:microsoft.com/office/officeart/2005/8/layout/hierarchy3"/>
    <dgm:cxn modelId="{C79D2A25-7C88-4484-A531-DDE1B91C0722}" srcId="{5D8A8ECD-9908-4A24-A5E1-91CAA2B95B43}" destId="{2AECC51B-E905-4593-BBF3-9301F94DF218}" srcOrd="2" destOrd="0" parTransId="{E64DFAAF-D23F-4176-BE08-F3A808D130C3}" sibTransId="{F6FDE6EA-54B7-4EAB-99F3-45EE5F732B55}"/>
    <dgm:cxn modelId="{10B72E27-40C2-4D60-86EE-B07391702AA9}" srcId="{F5ECBA3C-589B-4BEE-9E88-6FAC26C6F8E7}" destId="{DA8680BD-69DE-43B0-B1D9-9C1113F3D3BC}" srcOrd="1" destOrd="0" parTransId="{6C2A3C52-6357-414E-8309-28C77C4EA724}" sibTransId="{B96B152A-2A47-4F73-9EB0-9C5D6E39CDE0}"/>
    <dgm:cxn modelId="{C06C2929-EF77-4659-BA17-526C13CFA5D0}" type="presOf" srcId="{5C83B4C1-AAE6-4FAE-91E5-C5D9559FDEEB}" destId="{2F1B7BE6-D09C-4F38-8554-D8D7241E3E62}" srcOrd="0" destOrd="3" presId="urn:microsoft.com/office/officeart/2005/8/layout/hierarchy3"/>
    <dgm:cxn modelId="{A28AE22A-E228-4667-A2AC-E4A178070C13}" srcId="{B178AF4D-6D56-41E9-BD06-03F8FB892F62}" destId="{31EDAA76-5A28-4E6B-B88C-D00FF7EB19CE}" srcOrd="2" destOrd="0" parTransId="{A8981BDC-A792-40B1-B345-695EF00BC96F}" sibTransId="{A57DBA57-DCB8-455D-8B71-36982A942549}"/>
    <dgm:cxn modelId="{9A9D432B-7EA0-4CB9-821B-FD8495D90E5A}" type="presOf" srcId="{50EBF6D7-3EAC-40F7-A55A-FF4068306F4F}" destId="{8E677023-3FEA-4B4D-9507-6B3462A5FD5A}" srcOrd="0" destOrd="1" presId="urn:microsoft.com/office/officeart/2005/8/layout/hierarchy3"/>
    <dgm:cxn modelId="{69109234-8F6E-4B21-AC95-5219BFF44882}" srcId="{B28D3345-6A2E-4E0A-9EE2-2897D29058F7}" destId="{30C48B5B-F115-44A3-8922-CC23E32AB444}" srcOrd="0" destOrd="0" parTransId="{85B1321C-73E9-483C-82D7-1BABAB525614}" sibTransId="{61B1094B-D60F-4E7F-9E5E-104FBE04D7CF}"/>
    <dgm:cxn modelId="{3D977937-138E-4327-BED4-251C14ED0981}" type="presOf" srcId="{73B0A2DF-A866-4837-9274-48E2E4FFAD00}" destId="{7F8B3349-FAB7-43CC-96F0-1C919573CFAD}" srcOrd="1" destOrd="0" presId="urn:microsoft.com/office/officeart/2005/8/layout/hierarchy3"/>
    <dgm:cxn modelId="{9123A137-1BB6-4169-83D8-60DE2EC78250}" type="presOf" srcId="{27DE220E-B527-424B-8F7A-64EEF7F87CFE}" destId="{961356A4-735F-4E78-A193-8FC7D1A7C1E3}" srcOrd="0" destOrd="2" presId="urn:microsoft.com/office/officeart/2005/8/layout/hierarchy3"/>
    <dgm:cxn modelId="{3E7C1C3A-B5D0-4F1E-994A-9B9AD7C0506C}" type="presOf" srcId="{F5ECBA3C-589B-4BEE-9E88-6FAC26C6F8E7}" destId="{8B6BCE28-8400-4F2F-A1E2-28C331D0632A}" srcOrd="0" destOrd="0" presId="urn:microsoft.com/office/officeart/2005/8/layout/hierarchy3"/>
    <dgm:cxn modelId="{EDE3883B-3B45-4E1A-B428-00C6FF1FEFD1}" type="presOf" srcId="{8888C217-71A8-4FF1-A051-8A62841CC374}" destId="{8E677023-3FEA-4B4D-9507-6B3462A5FD5A}" srcOrd="0" destOrd="2" presId="urn:microsoft.com/office/officeart/2005/8/layout/hierarchy3"/>
    <dgm:cxn modelId="{BD526B3D-B43A-48F4-A98B-5B65B823433C}" type="presOf" srcId="{364A7849-B6F1-4139-83A0-08C22FB288BF}" destId="{2D7F8785-5867-4DE1-8F37-63CEA7D6A055}" srcOrd="0" destOrd="0" presId="urn:microsoft.com/office/officeart/2005/8/layout/hierarchy3"/>
    <dgm:cxn modelId="{70D16B5C-713C-4D40-BDB6-DF86DCB347E5}" srcId="{73B0A2DF-A866-4837-9274-48E2E4FFAD00}" destId="{B178AF4D-6D56-41E9-BD06-03F8FB892F62}" srcOrd="1" destOrd="0" parTransId="{B2AE852E-B6B4-4D6E-B309-9BBE8A8EBD5D}" sibTransId="{DFDE37C0-517F-4B43-946B-369F5BA3270B}"/>
    <dgm:cxn modelId="{720B7864-56E8-4FBB-AAF3-5990E02E443D}" type="presOf" srcId="{2AECC51B-E905-4593-BBF3-9301F94DF218}" destId="{1C54B438-D3EF-4221-9743-2B3698B8C2E9}" srcOrd="0" destOrd="3" presId="urn:microsoft.com/office/officeart/2005/8/layout/hierarchy3"/>
    <dgm:cxn modelId="{DBF5744F-BD67-4D85-819F-78652BF4343B}" srcId="{73B0A2DF-A866-4837-9274-48E2E4FFAD00}" destId="{9D72A28F-9174-466C-BFA8-8AB41A022E10}" srcOrd="0" destOrd="0" parTransId="{472CD707-DAFB-49CF-9872-6ECD838CD670}" sibTransId="{A4893E11-0DD9-43FC-8877-26A13F48484B}"/>
    <dgm:cxn modelId="{4266BB71-92FA-4DC6-89AC-4174943E852E}" type="presOf" srcId="{27E885E5-FC59-4CF5-B55D-7A1D86639BFC}" destId="{4768496F-DF7C-40C6-957C-C48008E86171}" srcOrd="0" destOrd="0" presId="urn:microsoft.com/office/officeart/2005/8/layout/hierarchy3"/>
    <dgm:cxn modelId="{BBF6EF51-434E-4F36-9E37-DDDA5F75CE2E}" srcId="{DA8680BD-69DE-43B0-B1D9-9C1113F3D3BC}" destId="{5D8A8ECD-9908-4A24-A5E1-91CAA2B95B43}" srcOrd="0" destOrd="0" parTransId="{364A7849-B6F1-4139-83A0-08C22FB288BF}" sibTransId="{D5D6153C-0C0B-423D-929B-9FDF75B83EC0}"/>
    <dgm:cxn modelId="{03A7F472-4066-4A70-AD13-A75A07E39068}" type="presOf" srcId="{8BD6F46E-42D1-4A79-996E-ACEAF881588A}" destId="{2F1B7BE6-D09C-4F38-8554-D8D7241E3E62}" srcOrd="0" destOrd="2" presId="urn:microsoft.com/office/officeart/2005/8/layout/hierarchy3"/>
    <dgm:cxn modelId="{CC970753-8863-44E2-8DCF-652135FEFA13}" type="presOf" srcId="{B4F4DA11-5AF6-41C5-AB61-4B6805A00016}" destId="{961356A4-735F-4E78-A193-8FC7D1A7C1E3}" srcOrd="0" destOrd="4" presId="urn:microsoft.com/office/officeart/2005/8/layout/hierarchy3"/>
    <dgm:cxn modelId="{1A946454-9E9A-44C3-B263-5B90B643C45C}" srcId="{F5ECBA3C-589B-4BEE-9E88-6FAC26C6F8E7}" destId="{73B0A2DF-A866-4837-9274-48E2E4FFAD00}" srcOrd="0" destOrd="0" parTransId="{D775F5C9-D6A7-4642-9F18-0BE169508E4D}" sibTransId="{27B91103-659B-4CE8-B845-766E6883FD01}"/>
    <dgm:cxn modelId="{32ADE774-C601-47A6-8749-30424B16D2AA}" type="presOf" srcId="{B178AF4D-6D56-41E9-BD06-03F8FB892F62}" destId="{961356A4-735F-4E78-A193-8FC7D1A7C1E3}" srcOrd="0" destOrd="0" presId="urn:microsoft.com/office/officeart/2005/8/layout/hierarchy3"/>
    <dgm:cxn modelId="{3DE7DB58-7CE5-42CA-8971-3EEA04884C02}" type="presOf" srcId="{DA8680BD-69DE-43B0-B1D9-9C1113F3D3BC}" destId="{CBA5B31A-87CB-4D72-8991-85C8E856CE32}" srcOrd="0" destOrd="0" presId="urn:microsoft.com/office/officeart/2005/8/layout/hierarchy3"/>
    <dgm:cxn modelId="{38D8287A-CCA3-414E-876A-0A6054EF8BB5}" srcId="{5D8A8ECD-9908-4A24-A5E1-91CAA2B95B43}" destId="{B0100EE5-A741-4340-B005-27228E1F1CFB}" srcOrd="0" destOrd="0" parTransId="{CEFC3C7C-964C-45BC-A531-D78454CEDBEE}" sibTransId="{3CEEB817-3910-4113-B2B1-EEE940207E7C}"/>
    <dgm:cxn modelId="{88BB985A-5EC2-4E6E-9DFB-50806135CC9F}" type="presOf" srcId="{9D72A28F-9174-466C-BFA8-8AB41A022E10}" destId="{8E677023-3FEA-4B4D-9507-6B3462A5FD5A}" srcOrd="0" destOrd="0" presId="urn:microsoft.com/office/officeart/2005/8/layout/hierarchy3"/>
    <dgm:cxn modelId="{51DE4C7D-3102-40DD-928C-CE076E55A51A}" type="presOf" srcId="{B0100EE5-A741-4340-B005-27228E1F1CFB}" destId="{1C54B438-D3EF-4221-9743-2B3698B8C2E9}" srcOrd="0" destOrd="1" presId="urn:microsoft.com/office/officeart/2005/8/layout/hierarchy3"/>
    <dgm:cxn modelId="{7C794788-DD5A-4681-87C8-79F3F54D56A6}" srcId="{9D72A28F-9174-466C-BFA8-8AB41A022E10}" destId="{4F2D9444-B48D-40D6-9C83-B483E497B9FF}" srcOrd="3" destOrd="0" parTransId="{5A3D6EC8-5E04-4C05-A704-08C201642931}" sibTransId="{76106FD5-A4E2-414D-8CCD-180B6B1BA986}"/>
    <dgm:cxn modelId="{25E69E89-2203-49D2-B9C4-A8B19AEC9473}" srcId="{9D72A28F-9174-466C-BFA8-8AB41A022E10}" destId="{50EBF6D7-3EAC-40F7-A55A-FF4068306F4F}" srcOrd="0" destOrd="0" parTransId="{1FF72220-A4E3-4602-A99F-D306480CE2AD}" sibTransId="{B6E0A325-396D-4558-AD7E-67936A36FE87}"/>
    <dgm:cxn modelId="{5894C995-4454-4D6A-94B2-87EA3EF7D45E}" type="presOf" srcId="{F3ABF620-41FE-4EE8-8559-C2F42CCDEC2B}" destId="{961356A4-735F-4E78-A193-8FC7D1A7C1E3}" srcOrd="0" destOrd="1" presId="urn:microsoft.com/office/officeart/2005/8/layout/hierarchy3"/>
    <dgm:cxn modelId="{95E557B0-E829-4B76-A6F3-C9CEA9B1C110}" type="presOf" srcId="{31EDAA76-5A28-4E6B-B88C-D00FF7EB19CE}" destId="{961356A4-735F-4E78-A193-8FC7D1A7C1E3}" srcOrd="0" destOrd="3" presId="urn:microsoft.com/office/officeart/2005/8/layout/hierarchy3"/>
    <dgm:cxn modelId="{1BDF03B1-0FCB-426D-ABA6-F894E773A611}" srcId="{9D72A28F-9174-466C-BFA8-8AB41A022E10}" destId="{54C05BB1-DECC-4F92-9F0B-1F61D44EFD59}" srcOrd="2" destOrd="0" parTransId="{65F67F5F-A86F-498C-AA1A-FA1B780E8102}" sibTransId="{A0CCBAAE-A244-4062-AB32-15BE2FE721F0}"/>
    <dgm:cxn modelId="{A09EDBB8-2657-4C69-9ABF-D3ED18802730}" type="presOf" srcId="{DA8680BD-69DE-43B0-B1D9-9C1113F3D3BC}" destId="{2A3CC2E0-3BF5-4A14-8AB3-B86AA52C1941}" srcOrd="1" destOrd="0" presId="urn:microsoft.com/office/officeart/2005/8/layout/hierarchy3"/>
    <dgm:cxn modelId="{12F162B9-922E-42DA-97D0-01B97641B458}" type="presOf" srcId="{9049C5DB-0447-4D6C-BEB6-571C1656E52C}" destId="{1C54B438-D3EF-4221-9743-2B3698B8C2E9}" srcOrd="0" destOrd="2" presId="urn:microsoft.com/office/officeart/2005/8/layout/hierarchy3"/>
    <dgm:cxn modelId="{40B765C3-33F5-4CED-8C07-B7BDE0612D1C}" srcId="{B178AF4D-6D56-41E9-BD06-03F8FB892F62}" destId="{27DE220E-B527-424B-8F7A-64EEF7F87CFE}" srcOrd="1" destOrd="0" parTransId="{FB15F31A-2BC7-44EE-BDDA-8B79338750AC}" sibTransId="{681A9FBD-0ACA-4B77-B556-66A9234E6FB5}"/>
    <dgm:cxn modelId="{15A289CF-8900-4905-BEA6-FB96AFDC99B0}" srcId="{B28D3345-6A2E-4E0A-9EE2-2897D29058F7}" destId="{5C83B4C1-AAE6-4FAE-91E5-C5D9559FDEEB}" srcOrd="2" destOrd="0" parTransId="{A1E30063-29A0-4AF1-BC99-29744ADCD582}" sibTransId="{7CBA0A65-4FA5-429D-A794-010DF6BE8E65}"/>
    <dgm:cxn modelId="{697CBAD1-A3DC-4185-A2D2-1E1963679E19}" type="presOf" srcId="{5D8A8ECD-9908-4A24-A5E1-91CAA2B95B43}" destId="{1C54B438-D3EF-4221-9743-2B3698B8C2E9}" srcOrd="0" destOrd="0" presId="urn:microsoft.com/office/officeart/2005/8/layout/hierarchy3"/>
    <dgm:cxn modelId="{F2ACE8D1-47EE-4526-BBCD-7F15F1E6DF12}" type="presOf" srcId="{472CD707-DAFB-49CF-9872-6ECD838CD670}" destId="{1562327E-B344-44E8-9AEE-C47D76E45039}" srcOrd="0" destOrd="0" presId="urn:microsoft.com/office/officeart/2005/8/layout/hierarchy3"/>
    <dgm:cxn modelId="{97762AD7-B1D9-41C0-942D-065A730A3925}" srcId="{DA8680BD-69DE-43B0-B1D9-9C1113F3D3BC}" destId="{B28D3345-6A2E-4E0A-9EE2-2897D29058F7}" srcOrd="1" destOrd="0" parTransId="{27E885E5-FC59-4CF5-B55D-7A1D86639BFC}" sibTransId="{117E7BB8-C259-4E12-999B-44DD8724CC72}"/>
    <dgm:cxn modelId="{441A75DA-C4E0-4088-90D2-FCE4BF1C48AA}" type="presOf" srcId="{30C48B5B-F115-44A3-8922-CC23E32AB444}" destId="{2F1B7BE6-D09C-4F38-8554-D8D7241E3E62}" srcOrd="0" destOrd="1" presId="urn:microsoft.com/office/officeart/2005/8/layout/hierarchy3"/>
    <dgm:cxn modelId="{CC0B1AE4-64AC-4F7E-AF9C-5BCF89FFAA21}" srcId="{5D8A8ECD-9908-4A24-A5E1-91CAA2B95B43}" destId="{9049C5DB-0447-4D6C-BEB6-571C1656E52C}" srcOrd="1" destOrd="0" parTransId="{21583B81-57C1-4AD3-852E-95C92BBA49C5}" sibTransId="{D86ABF2F-57B5-4626-80FA-D619C0034C00}"/>
    <dgm:cxn modelId="{CC5C9EE4-29E4-41C8-B490-A1CD9B547B8E}" type="presOf" srcId="{B28D3345-6A2E-4E0A-9EE2-2897D29058F7}" destId="{2F1B7BE6-D09C-4F38-8554-D8D7241E3E62}" srcOrd="0" destOrd="0" presId="urn:microsoft.com/office/officeart/2005/8/layout/hierarchy3"/>
    <dgm:cxn modelId="{DA571DE8-6B3D-4894-BD3F-BB3FDECC19EA}" srcId="{9D72A28F-9174-466C-BFA8-8AB41A022E10}" destId="{8888C217-71A8-4FF1-A051-8A62841CC374}" srcOrd="1" destOrd="0" parTransId="{50F4D75A-22E8-4BD9-B7FF-681A9EE26415}" sibTransId="{5C322DB7-92D5-49A7-9E87-6A932E30220C}"/>
    <dgm:cxn modelId="{93A649E8-4259-4825-AB53-CD75685F391B}" srcId="{B28D3345-6A2E-4E0A-9EE2-2897D29058F7}" destId="{8BD6F46E-42D1-4A79-996E-ACEAF881588A}" srcOrd="1" destOrd="0" parTransId="{8AB2311A-F37B-4719-9E9A-1DFDD5C41631}" sibTransId="{D9532B10-FAAE-412E-991B-46F93653244C}"/>
    <dgm:cxn modelId="{0CD1C4F1-FAE9-44E2-B3FE-E5509C620180}" type="presOf" srcId="{4F2D9444-B48D-40D6-9C83-B483E497B9FF}" destId="{8E677023-3FEA-4B4D-9507-6B3462A5FD5A}" srcOrd="0" destOrd="4" presId="urn:microsoft.com/office/officeart/2005/8/layout/hierarchy3"/>
    <dgm:cxn modelId="{F12FC8F1-BEC1-4C0D-97BC-488551EFA079}" srcId="{B178AF4D-6D56-41E9-BD06-03F8FB892F62}" destId="{F3ABF620-41FE-4EE8-8559-C2F42CCDEC2B}" srcOrd="0" destOrd="0" parTransId="{273DD8ED-586C-4D4E-91E4-9AB39C802A96}" sibTransId="{65D65FE5-8A3F-43C2-AD5D-6BA0FFA75DD4}"/>
    <dgm:cxn modelId="{CBEF3FFC-D8F5-4939-89ED-2CEE4136178C}" srcId="{B178AF4D-6D56-41E9-BD06-03F8FB892F62}" destId="{B4F4DA11-5AF6-41C5-AB61-4B6805A00016}" srcOrd="3" destOrd="0" parTransId="{74065EFE-4FF6-41D7-A542-FC110D62EA32}" sibTransId="{6C3FE804-71F5-4A0B-A207-15BB7798F2A9}"/>
    <dgm:cxn modelId="{9EADD84C-7B5F-48BA-8378-4302DB90CD7D}" type="presParOf" srcId="{8B6BCE28-8400-4F2F-A1E2-28C331D0632A}" destId="{84DA2401-BCA8-4BE7-A9CA-CD9600CB2C39}" srcOrd="0" destOrd="0" presId="urn:microsoft.com/office/officeart/2005/8/layout/hierarchy3"/>
    <dgm:cxn modelId="{B1060D09-7AB0-476C-9238-6F584EBF58D3}" type="presParOf" srcId="{84DA2401-BCA8-4BE7-A9CA-CD9600CB2C39}" destId="{1C591DB6-DADC-4140-9895-A02B5806733A}" srcOrd="0" destOrd="0" presId="urn:microsoft.com/office/officeart/2005/8/layout/hierarchy3"/>
    <dgm:cxn modelId="{30D1CE46-AB17-4975-A49C-DAE3FDFBADCD}" type="presParOf" srcId="{1C591DB6-DADC-4140-9895-A02B5806733A}" destId="{50A7B324-BB1F-434D-A1BC-85EE82C852C6}" srcOrd="0" destOrd="0" presId="urn:microsoft.com/office/officeart/2005/8/layout/hierarchy3"/>
    <dgm:cxn modelId="{B9685594-41F6-406E-84F7-13639BA58162}" type="presParOf" srcId="{1C591DB6-DADC-4140-9895-A02B5806733A}" destId="{7F8B3349-FAB7-43CC-96F0-1C919573CFAD}" srcOrd="1" destOrd="0" presId="urn:microsoft.com/office/officeart/2005/8/layout/hierarchy3"/>
    <dgm:cxn modelId="{B70D326B-D77E-4DA3-9483-8187791294E0}" type="presParOf" srcId="{84DA2401-BCA8-4BE7-A9CA-CD9600CB2C39}" destId="{4D865C09-C9D7-43F6-AF47-EFE729882F8B}" srcOrd="1" destOrd="0" presId="urn:microsoft.com/office/officeart/2005/8/layout/hierarchy3"/>
    <dgm:cxn modelId="{AB5FF75A-D486-42C9-8E09-F6F52E4DA01D}" type="presParOf" srcId="{4D865C09-C9D7-43F6-AF47-EFE729882F8B}" destId="{1562327E-B344-44E8-9AEE-C47D76E45039}" srcOrd="0" destOrd="0" presId="urn:microsoft.com/office/officeart/2005/8/layout/hierarchy3"/>
    <dgm:cxn modelId="{92421512-C2AD-45F7-B20A-585F32E14EAB}" type="presParOf" srcId="{4D865C09-C9D7-43F6-AF47-EFE729882F8B}" destId="{8E677023-3FEA-4B4D-9507-6B3462A5FD5A}" srcOrd="1" destOrd="0" presId="urn:microsoft.com/office/officeart/2005/8/layout/hierarchy3"/>
    <dgm:cxn modelId="{5FE3CAB6-90AE-4A70-B7C8-124CFDC09805}" type="presParOf" srcId="{4D865C09-C9D7-43F6-AF47-EFE729882F8B}" destId="{394DD13C-EA37-4C47-A5FA-768EC08C08D8}" srcOrd="2" destOrd="0" presId="urn:microsoft.com/office/officeart/2005/8/layout/hierarchy3"/>
    <dgm:cxn modelId="{395FCC37-974D-481A-91EB-07AD1F32DF15}" type="presParOf" srcId="{4D865C09-C9D7-43F6-AF47-EFE729882F8B}" destId="{961356A4-735F-4E78-A193-8FC7D1A7C1E3}" srcOrd="3" destOrd="0" presId="urn:microsoft.com/office/officeart/2005/8/layout/hierarchy3"/>
    <dgm:cxn modelId="{39821A35-1F4A-455C-8C4E-B8EF4C87AB0D}" type="presParOf" srcId="{8B6BCE28-8400-4F2F-A1E2-28C331D0632A}" destId="{87EBDAF9-E69A-4DC2-965B-B40669525EB4}" srcOrd="1" destOrd="0" presId="urn:microsoft.com/office/officeart/2005/8/layout/hierarchy3"/>
    <dgm:cxn modelId="{E537C8B6-40C7-4D6D-A9AF-9390915275A2}" type="presParOf" srcId="{87EBDAF9-E69A-4DC2-965B-B40669525EB4}" destId="{0419816A-6587-45AB-ACDA-8F59E02B81B8}" srcOrd="0" destOrd="0" presId="urn:microsoft.com/office/officeart/2005/8/layout/hierarchy3"/>
    <dgm:cxn modelId="{6045EE3B-EB8F-41AA-868C-12A4E029E964}" type="presParOf" srcId="{0419816A-6587-45AB-ACDA-8F59E02B81B8}" destId="{CBA5B31A-87CB-4D72-8991-85C8E856CE32}" srcOrd="0" destOrd="0" presId="urn:microsoft.com/office/officeart/2005/8/layout/hierarchy3"/>
    <dgm:cxn modelId="{250B0130-D382-4FA7-948F-AF5B06FC0D27}" type="presParOf" srcId="{0419816A-6587-45AB-ACDA-8F59E02B81B8}" destId="{2A3CC2E0-3BF5-4A14-8AB3-B86AA52C1941}" srcOrd="1" destOrd="0" presId="urn:microsoft.com/office/officeart/2005/8/layout/hierarchy3"/>
    <dgm:cxn modelId="{ED094027-E4B5-42C5-B5C9-40FF95D0E8B3}" type="presParOf" srcId="{87EBDAF9-E69A-4DC2-965B-B40669525EB4}" destId="{4211284D-2296-4AE1-8FEC-FA20C08447C0}" srcOrd="1" destOrd="0" presId="urn:microsoft.com/office/officeart/2005/8/layout/hierarchy3"/>
    <dgm:cxn modelId="{8804F258-6B4F-4AB7-AA60-8FBA6CE1D0C9}" type="presParOf" srcId="{4211284D-2296-4AE1-8FEC-FA20C08447C0}" destId="{2D7F8785-5867-4DE1-8F37-63CEA7D6A055}" srcOrd="0" destOrd="0" presId="urn:microsoft.com/office/officeart/2005/8/layout/hierarchy3"/>
    <dgm:cxn modelId="{1F76F9E0-65D2-4CA9-ADAA-7C1BDFA1D73C}" type="presParOf" srcId="{4211284D-2296-4AE1-8FEC-FA20C08447C0}" destId="{1C54B438-D3EF-4221-9743-2B3698B8C2E9}" srcOrd="1" destOrd="0" presId="urn:microsoft.com/office/officeart/2005/8/layout/hierarchy3"/>
    <dgm:cxn modelId="{72B9BCC7-7B98-4405-AC01-686C0BB207D4}" type="presParOf" srcId="{4211284D-2296-4AE1-8FEC-FA20C08447C0}" destId="{4768496F-DF7C-40C6-957C-C48008E86171}" srcOrd="2" destOrd="0" presId="urn:microsoft.com/office/officeart/2005/8/layout/hierarchy3"/>
    <dgm:cxn modelId="{086A8578-D0E2-46AF-9673-7C1D9C7FD1BD}" type="presParOf" srcId="{4211284D-2296-4AE1-8FEC-FA20C08447C0}" destId="{2F1B7BE6-D09C-4F38-8554-D8D7241E3E6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BC40B0-99E2-4BBF-8634-8D10726F957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26EC71-F1B1-4355-8CBF-F83F9C9B4BB5}">
      <dgm:prSet phldrT="[Text]"/>
      <dgm:spPr/>
      <dgm:t>
        <a:bodyPr/>
        <a:lstStyle/>
        <a:p>
          <a:r>
            <a:rPr lang="en-US" dirty="0"/>
            <a:t>Leader - Manager</a:t>
          </a:r>
        </a:p>
      </dgm:t>
    </dgm:pt>
    <dgm:pt modelId="{F6D4418A-7301-4D92-B5C3-4D30C7F7B117}" type="parTrans" cxnId="{F95BAD03-FA56-438B-8BFE-82693B29D4B2}">
      <dgm:prSet/>
      <dgm:spPr/>
      <dgm:t>
        <a:bodyPr/>
        <a:lstStyle/>
        <a:p>
          <a:endParaRPr lang="en-US"/>
        </a:p>
      </dgm:t>
    </dgm:pt>
    <dgm:pt modelId="{E8035369-0C77-42A1-93A9-75C357B5D2F5}" type="sibTrans" cxnId="{F95BAD03-FA56-438B-8BFE-82693B29D4B2}">
      <dgm:prSet/>
      <dgm:spPr/>
      <dgm:t>
        <a:bodyPr/>
        <a:lstStyle/>
        <a:p>
          <a:endParaRPr lang="en-US"/>
        </a:p>
      </dgm:t>
    </dgm:pt>
    <dgm:pt modelId="{3231A829-CE6E-4AC5-9334-90990F9FF8CB}">
      <dgm:prSet phldrT="[Text]"/>
      <dgm:spPr/>
      <dgm:t>
        <a:bodyPr/>
        <a:lstStyle/>
        <a:p>
          <a:r>
            <a:rPr lang="en-US" dirty="0"/>
            <a:t>Leader wants to get it done!</a:t>
          </a:r>
        </a:p>
      </dgm:t>
    </dgm:pt>
    <dgm:pt modelId="{40F0BBAB-A344-47A7-9AB2-818F8EA1B05C}" type="parTrans" cxnId="{DA0E44E9-3FB7-4482-9B4B-7800AB7A0797}">
      <dgm:prSet/>
      <dgm:spPr/>
      <dgm:t>
        <a:bodyPr/>
        <a:lstStyle/>
        <a:p>
          <a:endParaRPr lang="en-US"/>
        </a:p>
      </dgm:t>
    </dgm:pt>
    <dgm:pt modelId="{905F26BA-7490-4EAA-B50D-E48E8B374101}" type="sibTrans" cxnId="{DA0E44E9-3FB7-4482-9B4B-7800AB7A0797}">
      <dgm:prSet/>
      <dgm:spPr/>
      <dgm:t>
        <a:bodyPr/>
        <a:lstStyle/>
        <a:p>
          <a:endParaRPr lang="en-US"/>
        </a:p>
      </dgm:t>
    </dgm:pt>
    <dgm:pt modelId="{E0719BBA-10DA-48DC-8E66-B748D00059B6}">
      <dgm:prSet phldrT="[Text]"/>
      <dgm:spPr/>
      <dgm:t>
        <a:bodyPr/>
        <a:lstStyle/>
        <a:p>
          <a:r>
            <a:rPr lang="en-US" dirty="0"/>
            <a:t>Manager wants to get people to work together</a:t>
          </a:r>
        </a:p>
      </dgm:t>
    </dgm:pt>
    <dgm:pt modelId="{73B2D0A6-9C53-425C-9BFE-712649E339EB}" type="parTrans" cxnId="{7198C957-5614-4419-9575-823318C2BC53}">
      <dgm:prSet/>
      <dgm:spPr/>
      <dgm:t>
        <a:bodyPr/>
        <a:lstStyle/>
        <a:p>
          <a:endParaRPr lang="en-US"/>
        </a:p>
      </dgm:t>
    </dgm:pt>
    <dgm:pt modelId="{3234FA4E-C8DD-4F0A-AB5C-838675755F58}" type="sibTrans" cxnId="{7198C957-5614-4419-9575-823318C2BC53}">
      <dgm:prSet/>
      <dgm:spPr/>
      <dgm:t>
        <a:bodyPr/>
        <a:lstStyle/>
        <a:p>
          <a:endParaRPr lang="en-US"/>
        </a:p>
      </dgm:t>
    </dgm:pt>
    <dgm:pt modelId="{5BB0FEEF-3AEA-4169-B8ED-ED3F4723FCF8}">
      <dgm:prSet phldrT="[Text]"/>
      <dgm:spPr/>
      <dgm:t>
        <a:bodyPr/>
        <a:lstStyle/>
        <a:p>
          <a:r>
            <a:rPr lang="en-US" dirty="0"/>
            <a:t>Moderator - Organizer</a:t>
          </a:r>
        </a:p>
      </dgm:t>
    </dgm:pt>
    <dgm:pt modelId="{4DCFEC5C-58D0-48B3-8BEA-9EE584E1EE99}" type="parTrans" cxnId="{F32FB9B0-661A-470F-872B-B9AC8F9EF224}">
      <dgm:prSet/>
      <dgm:spPr/>
      <dgm:t>
        <a:bodyPr/>
        <a:lstStyle/>
        <a:p>
          <a:endParaRPr lang="en-US"/>
        </a:p>
      </dgm:t>
    </dgm:pt>
    <dgm:pt modelId="{9C4611AA-E40A-462A-A2CE-3BC881737309}" type="sibTrans" cxnId="{F32FB9B0-661A-470F-872B-B9AC8F9EF224}">
      <dgm:prSet/>
      <dgm:spPr/>
      <dgm:t>
        <a:bodyPr/>
        <a:lstStyle/>
        <a:p>
          <a:endParaRPr lang="en-US"/>
        </a:p>
      </dgm:t>
    </dgm:pt>
    <dgm:pt modelId="{11AAF112-407C-4BB9-A642-4169C7A938C8}">
      <dgm:prSet phldrT="[Text]"/>
      <dgm:spPr/>
      <dgm:t>
        <a:bodyPr/>
        <a:lstStyle/>
        <a:p>
          <a:r>
            <a:rPr lang="en-US" dirty="0"/>
            <a:t>Moderator wants everyone’s input</a:t>
          </a:r>
        </a:p>
      </dgm:t>
    </dgm:pt>
    <dgm:pt modelId="{A9472BFE-D0FF-4100-81AF-F68A0B4CD822}" type="parTrans" cxnId="{DB4654E3-AB34-4C39-AC17-4B603F654150}">
      <dgm:prSet/>
      <dgm:spPr/>
      <dgm:t>
        <a:bodyPr/>
        <a:lstStyle/>
        <a:p>
          <a:endParaRPr lang="en-US"/>
        </a:p>
      </dgm:t>
    </dgm:pt>
    <dgm:pt modelId="{3394403F-AE4B-4953-903E-03B19FF4B77E}" type="sibTrans" cxnId="{DB4654E3-AB34-4C39-AC17-4B603F654150}">
      <dgm:prSet/>
      <dgm:spPr/>
      <dgm:t>
        <a:bodyPr/>
        <a:lstStyle/>
        <a:p>
          <a:endParaRPr lang="en-US"/>
        </a:p>
      </dgm:t>
    </dgm:pt>
    <dgm:pt modelId="{5091FB38-CCED-46C7-9464-6E62E59D2DB3}">
      <dgm:prSet phldrT="[Text]"/>
      <dgm:spPr/>
      <dgm:t>
        <a:bodyPr/>
        <a:lstStyle/>
        <a:p>
          <a:r>
            <a:rPr lang="en-US" dirty="0"/>
            <a:t>Organizer wants to structure the process</a:t>
          </a:r>
        </a:p>
      </dgm:t>
    </dgm:pt>
    <dgm:pt modelId="{2F880BE2-6781-4859-B3B0-359F62FD0185}" type="parTrans" cxnId="{6E0C1F8D-3DF6-43E8-8C93-51CFD2917DB0}">
      <dgm:prSet/>
      <dgm:spPr/>
      <dgm:t>
        <a:bodyPr/>
        <a:lstStyle/>
        <a:p>
          <a:endParaRPr lang="en-US"/>
        </a:p>
      </dgm:t>
    </dgm:pt>
    <dgm:pt modelId="{BC273B14-C5D5-4946-BC4A-B7117C8B429E}" type="sibTrans" cxnId="{6E0C1F8D-3DF6-43E8-8C93-51CFD2917DB0}">
      <dgm:prSet/>
      <dgm:spPr/>
      <dgm:t>
        <a:bodyPr/>
        <a:lstStyle/>
        <a:p>
          <a:endParaRPr lang="en-US"/>
        </a:p>
      </dgm:t>
    </dgm:pt>
    <dgm:pt modelId="{99F9FC37-2E30-4DA9-B101-F731FD45B7EC}">
      <dgm:prSet phldrT="[Text]"/>
      <dgm:spPr/>
      <dgm:t>
        <a:bodyPr/>
        <a:lstStyle/>
        <a:p>
          <a:r>
            <a:rPr lang="en-US" dirty="0"/>
            <a:t>Creator - Evaluator</a:t>
          </a:r>
        </a:p>
      </dgm:t>
    </dgm:pt>
    <dgm:pt modelId="{8242AB8F-90CE-4FF9-AEEA-193CCD1E8820}" type="parTrans" cxnId="{E4278945-8AF0-47F6-BD83-B32684BDAAB7}">
      <dgm:prSet/>
      <dgm:spPr/>
      <dgm:t>
        <a:bodyPr/>
        <a:lstStyle/>
        <a:p>
          <a:endParaRPr lang="en-US"/>
        </a:p>
      </dgm:t>
    </dgm:pt>
    <dgm:pt modelId="{2F01E3C7-CE76-460B-9482-145F35A3C28E}" type="sibTrans" cxnId="{E4278945-8AF0-47F6-BD83-B32684BDAAB7}">
      <dgm:prSet/>
      <dgm:spPr/>
      <dgm:t>
        <a:bodyPr/>
        <a:lstStyle/>
        <a:p>
          <a:endParaRPr lang="en-US"/>
        </a:p>
      </dgm:t>
    </dgm:pt>
    <dgm:pt modelId="{A84E039A-4E2F-4DB8-AF21-ED8072765127}">
      <dgm:prSet phldrT="[Text]"/>
      <dgm:spPr/>
      <dgm:t>
        <a:bodyPr/>
        <a:lstStyle/>
        <a:p>
          <a:r>
            <a:rPr lang="en-US" dirty="0"/>
            <a:t>Creator wants to get lots of ideas on the table</a:t>
          </a:r>
        </a:p>
      </dgm:t>
    </dgm:pt>
    <dgm:pt modelId="{582C49E0-FFC7-4063-8C61-41C4603F5EF7}" type="parTrans" cxnId="{72CB4F2B-49EA-46CE-BCAA-119EE080AF43}">
      <dgm:prSet/>
      <dgm:spPr/>
      <dgm:t>
        <a:bodyPr/>
        <a:lstStyle/>
        <a:p>
          <a:endParaRPr lang="en-US"/>
        </a:p>
      </dgm:t>
    </dgm:pt>
    <dgm:pt modelId="{75D6AF24-CC2E-43B0-8202-59FDE0CA7B70}" type="sibTrans" cxnId="{72CB4F2B-49EA-46CE-BCAA-119EE080AF43}">
      <dgm:prSet/>
      <dgm:spPr/>
      <dgm:t>
        <a:bodyPr/>
        <a:lstStyle/>
        <a:p>
          <a:endParaRPr lang="en-US"/>
        </a:p>
      </dgm:t>
    </dgm:pt>
    <dgm:pt modelId="{1A0B4242-A9C1-4BDB-AC32-DE7D7908BB17}">
      <dgm:prSet phldrT="[Text]"/>
      <dgm:spPr/>
      <dgm:t>
        <a:bodyPr/>
        <a:lstStyle/>
        <a:p>
          <a:r>
            <a:rPr lang="en-US" dirty="0"/>
            <a:t>Evaluator wants to prioritize, pare it down</a:t>
          </a:r>
        </a:p>
      </dgm:t>
    </dgm:pt>
    <dgm:pt modelId="{5793A0B2-E086-4927-89D7-20B072D70E21}" type="parTrans" cxnId="{CEE31689-BBD8-443E-BE4D-765F3761115F}">
      <dgm:prSet/>
      <dgm:spPr/>
      <dgm:t>
        <a:bodyPr/>
        <a:lstStyle/>
        <a:p>
          <a:endParaRPr lang="en-US"/>
        </a:p>
      </dgm:t>
    </dgm:pt>
    <dgm:pt modelId="{161BBE82-AB32-4300-B661-3BE522FF1F19}" type="sibTrans" cxnId="{CEE31689-BBD8-443E-BE4D-765F3761115F}">
      <dgm:prSet/>
      <dgm:spPr/>
      <dgm:t>
        <a:bodyPr/>
        <a:lstStyle/>
        <a:p>
          <a:endParaRPr lang="en-US"/>
        </a:p>
      </dgm:t>
    </dgm:pt>
    <dgm:pt modelId="{CA42A9EC-7F5A-412E-9404-EF26D303759D}">
      <dgm:prSet phldrT="[Text]"/>
      <dgm:spPr/>
      <dgm:t>
        <a:bodyPr/>
        <a:lstStyle/>
        <a:p>
          <a:r>
            <a:rPr lang="en-US" dirty="0"/>
            <a:t>Innovator – Finisher</a:t>
          </a:r>
        </a:p>
      </dgm:t>
    </dgm:pt>
    <dgm:pt modelId="{52DEAF11-05AA-43E8-8B1E-E815D56054EA}" type="parTrans" cxnId="{041F642A-9EFE-4A4A-903A-40F6F9DBEF68}">
      <dgm:prSet/>
      <dgm:spPr/>
    </dgm:pt>
    <dgm:pt modelId="{C2862239-5EFB-429C-8081-45801F6C4AEC}" type="sibTrans" cxnId="{041F642A-9EFE-4A4A-903A-40F6F9DBEF68}">
      <dgm:prSet/>
      <dgm:spPr/>
    </dgm:pt>
    <dgm:pt modelId="{FD2A992E-54EE-432A-9805-090640C954DE}">
      <dgm:prSet phldrT="[Text]"/>
      <dgm:spPr/>
      <dgm:t>
        <a:bodyPr/>
        <a:lstStyle/>
        <a:p>
          <a:r>
            <a:rPr lang="en-US" dirty="0"/>
            <a:t>Innovator wants to take advantage of every opportunity</a:t>
          </a:r>
        </a:p>
      </dgm:t>
    </dgm:pt>
    <dgm:pt modelId="{F9726B3D-F76D-4402-9D7C-76981AFD86E2}" type="parTrans" cxnId="{61847C5F-C0C9-4548-B970-24EF9A843615}">
      <dgm:prSet/>
      <dgm:spPr/>
    </dgm:pt>
    <dgm:pt modelId="{B314F8CF-3999-4106-871E-F97429B2AA81}" type="sibTrans" cxnId="{61847C5F-C0C9-4548-B970-24EF9A843615}">
      <dgm:prSet/>
      <dgm:spPr/>
    </dgm:pt>
    <dgm:pt modelId="{ACFD98CC-74F1-4861-BFEA-CB10F88DA226}">
      <dgm:prSet phldrT="[Text]"/>
      <dgm:spPr/>
      <dgm:t>
        <a:bodyPr/>
        <a:lstStyle/>
        <a:p>
          <a:r>
            <a:rPr lang="en-US" dirty="0"/>
            <a:t>Finisher wants to complete one task before starting another</a:t>
          </a:r>
        </a:p>
      </dgm:t>
    </dgm:pt>
    <dgm:pt modelId="{082E9E4D-AF5F-4F62-98A0-3C86A728B338}" type="parTrans" cxnId="{0EBBA01B-4D3C-4012-8DB1-034A66097FB5}">
      <dgm:prSet/>
      <dgm:spPr/>
    </dgm:pt>
    <dgm:pt modelId="{B1CDA6B7-744A-45A1-AF42-059999B0357D}" type="sibTrans" cxnId="{0EBBA01B-4D3C-4012-8DB1-034A66097FB5}">
      <dgm:prSet/>
      <dgm:spPr/>
    </dgm:pt>
    <dgm:pt modelId="{E4A98677-18EF-42EC-AC3D-98DAE1664295}" type="pres">
      <dgm:prSet presAssocID="{47BC40B0-99E2-4BBF-8634-8D10726F957D}" presName="Name0" presStyleCnt="0">
        <dgm:presLayoutVars>
          <dgm:dir/>
          <dgm:animLvl val="lvl"/>
          <dgm:resizeHandles val="exact"/>
        </dgm:presLayoutVars>
      </dgm:prSet>
      <dgm:spPr/>
    </dgm:pt>
    <dgm:pt modelId="{6E720A00-A63D-4944-A992-BBAD6E58461D}" type="pres">
      <dgm:prSet presAssocID="{6026EC71-F1B1-4355-8CBF-F83F9C9B4BB5}" presName="linNode" presStyleCnt="0"/>
      <dgm:spPr/>
    </dgm:pt>
    <dgm:pt modelId="{4C7D286D-277B-4DF8-AADC-E816A2B913F8}" type="pres">
      <dgm:prSet presAssocID="{6026EC71-F1B1-4355-8CBF-F83F9C9B4BB5}" presName="parentText" presStyleLbl="node1" presStyleIdx="0" presStyleCnt="4">
        <dgm:presLayoutVars>
          <dgm:chMax val="1"/>
          <dgm:bulletEnabled val="1"/>
        </dgm:presLayoutVars>
      </dgm:prSet>
      <dgm:spPr/>
    </dgm:pt>
    <dgm:pt modelId="{E1F58881-3139-4E2A-96FC-1E4098E4FD4A}" type="pres">
      <dgm:prSet presAssocID="{6026EC71-F1B1-4355-8CBF-F83F9C9B4BB5}" presName="descendantText" presStyleLbl="alignAccFollowNode1" presStyleIdx="0" presStyleCnt="4">
        <dgm:presLayoutVars>
          <dgm:bulletEnabled val="1"/>
        </dgm:presLayoutVars>
      </dgm:prSet>
      <dgm:spPr/>
    </dgm:pt>
    <dgm:pt modelId="{854A78BC-8F86-4A69-A3B8-96E554244970}" type="pres">
      <dgm:prSet presAssocID="{E8035369-0C77-42A1-93A9-75C357B5D2F5}" presName="sp" presStyleCnt="0"/>
      <dgm:spPr/>
    </dgm:pt>
    <dgm:pt modelId="{3FD575F8-CD43-4A3A-9D4B-E93036326013}" type="pres">
      <dgm:prSet presAssocID="{5BB0FEEF-3AEA-4169-B8ED-ED3F4723FCF8}" presName="linNode" presStyleCnt="0"/>
      <dgm:spPr/>
    </dgm:pt>
    <dgm:pt modelId="{EA59426D-4BD6-42C2-9439-87F30B86E89B}" type="pres">
      <dgm:prSet presAssocID="{5BB0FEEF-3AEA-4169-B8ED-ED3F4723FCF8}" presName="parentText" presStyleLbl="node1" presStyleIdx="1" presStyleCnt="4">
        <dgm:presLayoutVars>
          <dgm:chMax val="1"/>
          <dgm:bulletEnabled val="1"/>
        </dgm:presLayoutVars>
      </dgm:prSet>
      <dgm:spPr/>
    </dgm:pt>
    <dgm:pt modelId="{88024763-39F6-489E-9822-004A58FC1706}" type="pres">
      <dgm:prSet presAssocID="{5BB0FEEF-3AEA-4169-B8ED-ED3F4723FCF8}" presName="descendantText" presStyleLbl="alignAccFollowNode1" presStyleIdx="1" presStyleCnt="4">
        <dgm:presLayoutVars>
          <dgm:bulletEnabled val="1"/>
        </dgm:presLayoutVars>
      </dgm:prSet>
      <dgm:spPr/>
    </dgm:pt>
    <dgm:pt modelId="{DCE47AA4-F7F6-46A8-A658-E1854BE6B77C}" type="pres">
      <dgm:prSet presAssocID="{9C4611AA-E40A-462A-A2CE-3BC881737309}" presName="sp" presStyleCnt="0"/>
      <dgm:spPr/>
    </dgm:pt>
    <dgm:pt modelId="{78B8CCD9-4BF2-4199-8623-BB1BA1EC0321}" type="pres">
      <dgm:prSet presAssocID="{99F9FC37-2E30-4DA9-B101-F731FD45B7EC}" presName="linNode" presStyleCnt="0"/>
      <dgm:spPr/>
    </dgm:pt>
    <dgm:pt modelId="{3C83966D-7A8D-4F16-8F23-6BA2B6C91EB3}" type="pres">
      <dgm:prSet presAssocID="{99F9FC37-2E30-4DA9-B101-F731FD45B7EC}" presName="parentText" presStyleLbl="node1" presStyleIdx="2" presStyleCnt="4">
        <dgm:presLayoutVars>
          <dgm:chMax val="1"/>
          <dgm:bulletEnabled val="1"/>
        </dgm:presLayoutVars>
      </dgm:prSet>
      <dgm:spPr/>
    </dgm:pt>
    <dgm:pt modelId="{CDB272CE-9FC9-4313-B629-F2754965AEA6}" type="pres">
      <dgm:prSet presAssocID="{99F9FC37-2E30-4DA9-B101-F731FD45B7EC}" presName="descendantText" presStyleLbl="alignAccFollowNode1" presStyleIdx="2" presStyleCnt="4">
        <dgm:presLayoutVars>
          <dgm:bulletEnabled val="1"/>
        </dgm:presLayoutVars>
      </dgm:prSet>
      <dgm:spPr/>
    </dgm:pt>
    <dgm:pt modelId="{A37197EE-B7C4-41B4-9721-66F671D6FFD1}" type="pres">
      <dgm:prSet presAssocID="{2F01E3C7-CE76-460B-9482-145F35A3C28E}" presName="sp" presStyleCnt="0"/>
      <dgm:spPr/>
    </dgm:pt>
    <dgm:pt modelId="{CB754899-A1D9-4C5C-87AB-6F21ECF1405E}" type="pres">
      <dgm:prSet presAssocID="{CA42A9EC-7F5A-412E-9404-EF26D303759D}" presName="linNode" presStyleCnt="0"/>
      <dgm:spPr/>
    </dgm:pt>
    <dgm:pt modelId="{EB2E3A40-2E05-4FB4-9A35-357ABEC4F279}" type="pres">
      <dgm:prSet presAssocID="{CA42A9EC-7F5A-412E-9404-EF26D303759D}" presName="parentText" presStyleLbl="node1" presStyleIdx="3" presStyleCnt="4">
        <dgm:presLayoutVars>
          <dgm:chMax val="1"/>
          <dgm:bulletEnabled val="1"/>
        </dgm:presLayoutVars>
      </dgm:prSet>
      <dgm:spPr/>
    </dgm:pt>
    <dgm:pt modelId="{89B41731-A688-47DC-9E90-D76F09052187}" type="pres">
      <dgm:prSet presAssocID="{CA42A9EC-7F5A-412E-9404-EF26D303759D}" presName="descendantText" presStyleLbl="alignAccFollowNode1" presStyleIdx="3" presStyleCnt="4">
        <dgm:presLayoutVars>
          <dgm:bulletEnabled val="1"/>
        </dgm:presLayoutVars>
      </dgm:prSet>
      <dgm:spPr/>
    </dgm:pt>
  </dgm:ptLst>
  <dgm:cxnLst>
    <dgm:cxn modelId="{F95BAD03-FA56-438B-8BFE-82693B29D4B2}" srcId="{47BC40B0-99E2-4BBF-8634-8D10726F957D}" destId="{6026EC71-F1B1-4355-8CBF-F83F9C9B4BB5}" srcOrd="0" destOrd="0" parTransId="{F6D4418A-7301-4D92-B5C3-4D30C7F7B117}" sibTransId="{E8035369-0C77-42A1-93A9-75C357B5D2F5}"/>
    <dgm:cxn modelId="{C6503014-B4D1-4DAF-B54D-53DEB012749E}" type="presOf" srcId="{CA42A9EC-7F5A-412E-9404-EF26D303759D}" destId="{EB2E3A40-2E05-4FB4-9A35-357ABEC4F279}" srcOrd="0" destOrd="0" presId="urn:microsoft.com/office/officeart/2005/8/layout/vList5"/>
    <dgm:cxn modelId="{90E70A18-A559-4F56-B019-E0E48CDE7114}" type="presOf" srcId="{11AAF112-407C-4BB9-A642-4169C7A938C8}" destId="{88024763-39F6-489E-9822-004A58FC1706}" srcOrd="0" destOrd="0" presId="urn:microsoft.com/office/officeart/2005/8/layout/vList5"/>
    <dgm:cxn modelId="{0EBBA01B-4D3C-4012-8DB1-034A66097FB5}" srcId="{CA42A9EC-7F5A-412E-9404-EF26D303759D}" destId="{ACFD98CC-74F1-4861-BFEA-CB10F88DA226}" srcOrd="1" destOrd="0" parTransId="{082E9E4D-AF5F-4F62-98A0-3C86A728B338}" sibTransId="{B1CDA6B7-744A-45A1-AF42-059999B0357D}"/>
    <dgm:cxn modelId="{F3C93F27-7CED-457B-9E39-21E5680D7BE5}" type="presOf" srcId="{6026EC71-F1B1-4355-8CBF-F83F9C9B4BB5}" destId="{4C7D286D-277B-4DF8-AADC-E816A2B913F8}" srcOrd="0" destOrd="0" presId="urn:microsoft.com/office/officeart/2005/8/layout/vList5"/>
    <dgm:cxn modelId="{041F642A-9EFE-4A4A-903A-40F6F9DBEF68}" srcId="{47BC40B0-99E2-4BBF-8634-8D10726F957D}" destId="{CA42A9EC-7F5A-412E-9404-EF26D303759D}" srcOrd="3" destOrd="0" parTransId="{52DEAF11-05AA-43E8-8B1E-E815D56054EA}" sibTransId="{C2862239-5EFB-429C-8081-45801F6C4AEC}"/>
    <dgm:cxn modelId="{72CB4F2B-49EA-46CE-BCAA-119EE080AF43}" srcId="{99F9FC37-2E30-4DA9-B101-F731FD45B7EC}" destId="{A84E039A-4E2F-4DB8-AF21-ED8072765127}" srcOrd="0" destOrd="0" parTransId="{582C49E0-FFC7-4063-8C61-41C4603F5EF7}" sibTransId="{75D6AF24-CC2E-43B0-8202-59FDE0CA7B70}"/>
    <dgm:cxn modelId="{6E9A0330-453B-4161-B5D1-6C6294D6CAE4}" type="presOf" srcId="{E0719BBA-10DA-48DC-8E66-B748D00059B6}" destId="{E1F58881-3139-4E2A-96FC-1E4098E4FD4A}" srcOrd="0" destOrd="1" presId="urn:microsoft.com/office/officeart/2005/8/layout/vList5"/>
    <dgm:cxn modelId="{DBD75F5C-8A75-43CF-BF63-F1C394C2E41D}" type="presOf" srcId="{FD2A992E-54EE-432A-9805-090640C954DE}" destId="{89B41731-A688-47DC-9E90-D76F09052187}" srcOrd="0" destOrd="0" presId="urn:microsoft.com/office/officeart/2005/8/layout/vList5"/>
    <dgm:cxn modelId="{65B6505E-5B8A-4F05-8738-9749792D0867}" type="presOf" srcId="{3231A829-CE6E-4AC5-9334-90990F9FF8CB}" destId="{E1F58881-3139-4E2A-96FC-1E4098E4FD4A}" srcOrd="0" destOrd="0" presId="urn:microsoft.com/office/officeart/2005/8/layout/vList5"/>
    <dgm:cxn modelId="{61847C5F-C0C9-4548-B970-24EF9A843615}" srcId="{CA42A9EC-7F5A-412E-9404-EF26D303759D}" destId="{FD2A992E-54EE-432A-9805-090640C954DE}" srcOrd="0" destOrd="0" parTransId="{F9726B3D-F76D-4402-9D7C-76981AFD86E2}" sibTransId="{B314F8CF-3999-4106-871E-F97429B2AA81}"/>
    <dgm:cxn modelId="{E4278945-8AF0-47F6-BD83-B32684BDAAB7}" srcId="{47BC40B0-99E2-4BBF-8634-8D10726F957D}" destId="{99F9FC37-2E30-4DA9-B101-F731FD45B7EC}" srcOrd="2" destOrd="0" parTransId="{8242AB8F-90CE-4FF9-AEEA-193CCD1E8820}" sibTransId="{2F01E3C7-CE76-460B-9482-145F35A3C28E}"/>
    <dgm:cxn modelId="{232AE24E-E41E-44E6-AAA7-6BCC0A8F34F7}" type="presOf" srcId="{99F9FC37-2E30-4DA9-B101-F731FD45B7EC}" destId="{3C83966D-7A8D-4F16-8F23-6BA2B6C91EB3}" srcOrd="0" destOrd="0" presId="urn:microsoft.com/office/officeart/2005/8/layout/vList5"/>
    <dgm:cxn modelId="{DA79EB52-1F84-4DB4-A4E7-AEB3501AD145}" type="presOf" srcId="{A84E039A-4E2F-4DB8-AF21-ED8072765127}" destId="{CDB272CE-9FC9-4313-B629-F2754965AEA6}" srcOrd="0" destOrd="0" presId="urn:microsoft.com/office/officeart/2005/8/layout/vList5"/>
    <dgm:cxn modelId="{51216775-66BC-485F-8C5A-D94EF8CCB74C}" type="presOf" srcId="{1A0B4242-A9C1-4BDB-AC32-DE7D7908BB17}" destId="{CDB272CE-9FC9-4313-B629-F2754965AEA6}" srcOrd="0" destOrd="1" presId="urn:microsoft.com/office/officeart/2005/8/layout/vList5"/>
    <dgm:cxn modelId="{7198C957-5614-4419-9575-823318C2BC53}" srcId="{6026EC71-F1B1-4355-8CBF-F83F9C9B4BB5}" destId="{E0719BBA-10DA-48DC-8E66-B748D00059B6}" srcOrd="1" destOrd="0" parTransId="{73B2D0A6-9C53-425C-9BFE-712649E339EB}" sibTransId="{3234FA4E-C8DD-4F0A-AB5C-838675755F58}"/>
    <dgm:cxn modelId="{41F25081-156E-4C2F-A7FF-05183894A844}" type="presOf" srcId="{5BB0FEEF-3AEA-4169-B8ED-ED3F4723FCF8}" destId="{EA59426D-4BD6-42C2-9439-87F30B86E89B}" srcOrd="0" destOrd="0" presId="urn:microsoft.com/office/officeart/2005/8/layout/vList5"/>
    <dgm:cxn modelId="{111DD388-58C2-4407-A45B-B4BE3D7C20ED}" type="presOf" srcId="{47BC40B0-99E2-4BBF-8634-8D10726F957D}" destId="{E4A98677-18EF-42EC-AC3D-98DAE1664295}" srcOrd="0" destOrd="0" presId="urn:microsoft.com/office/officeart/2005/8/layout/vList5"/>
    <dgm:cxn modelId="{CEE31689-BBD8-443E-BE4D-765F3761115F}" srcId="{99F9FC37-2E30-4DA9-B101-F731FD45B7EC}" destId="{1A0B4242-A9C1-4BDB-AC32-DE7D7908BB17}" srcOrd="1" destOrd="0" parTransId="{5793A0B2-E086-4927-89D7-20B072D70E21}" sibTransId="{161BBE82-AB32-4300-B661-3BE522FF1F19}"/>
    <dgm:cxn modelId="{6E0C1F8D-3DF6-43E8-8C93-51CFD2917DB0}" srcId="{5BB0FEEF-3AEA-4169-B8ED-ED3F4723FCF8}" destId="{5091FB38-CCED-46C7-9464-6E62E59D2DB3}" srcOrd="1" destOrd="0" parTransId="{2F880BE2-6781-4859-B3B0-359F62FD0185}" sibTransId="{BC273B14-C5D5-4946-BC4A-B7117C8B429E}"/>
    <dgm:cxn modelId="{14BCE991-16E1-4DAB-8C0D-0BB936905C13}" type="presOf" srcId="{ACFD98CC-74F1-4861-BFEA-CB10F88DA226}" destId="{89B41731-A688-47DC-9E90-D76F09052187}" srcOrd="0" destOrd="1" presId="urn:microsoft.com/office/officeart/2005/8/layout/vList5"/>
    <dgm:cxn modelId="{04266B9A-D588-4249-9696-12D673BD2065}" type="presOf" srcId="{5091FB38-CCED-46C7-9464-6E62E59D2DB3}" destId="{88024763-39F6-489E-9822-004A58FC1706}" srcOrd="0" destOrd="1" presId="urn:microsoft.com/office/officeart/2005/8/layout/vList5"/>
    <dgm:cxn modelId="{F32FB9B0-661A-470F-872B-B9AC8F9EF224}" srcId="{47BC40B0-99E2-4BBF-8634-8D10726F957D}" destId="{5BB0FEEF-3AEA-4169-B8ED-ED3F4723FCF8}" srcOrd="1" destOrd="0" parTransId="{4DCFEC5C-58D0-48B3-8BEA-9EE584E1EE99}" sibTransId="{9C4611AA-E40A-462A-A2CE-3BC881737309}"/>
    <dgm:cxn modelId="{DB4654E3-AB34-4C39-AC17-4B603F654150}" srcId="{5BB0FEEF-3AEA-4169-B8ED-ED3F4723FCF8}" destId="{11AAF112-407C-4BB9-A642-4169C7A938C8}" srcOrd="0" destOrd="0" parTransId="{A9472BFE-D0FF-4100-81AF-F68A0B4CD822}" sibTransId="{3394403F-AE4B-4953-903E-03B19FF4B77E}"/>
    <dgm:cxn modelId="{DA0E44E9-3FB7-4482-9B4B-7800AB7A0797}" srcId="{6026EC71-F1B1-4355-8CBF-F83F9C9B4BB5}" destId="{3231A829-CE6E-4AC5-9334-90990F9FF8CB}" srcOrd="0" destOrd="0" parTransId="{40F0BBAB-A344-47A7-9AB2-818F8EA1B05C}" sibTransId="{905F26BA-7490-4EAA-B50D-E48E8B374101}"/>
    <dgm:cxn modelId="{F6B374B6-FD69-4E10-B244-B9DF06F04BB6}" type="presParOf" srcId="{E4A98677-18EF-42EC-AC3D-98DAE1664295}" destId="{6E720A00-A63D-4944-A992-BBAD6E58461D}" srcOrd="0" destOrd="0" presId="urn:microsoft.com/office/officeart/2005/8/layout/vList5"/>
    <dgm:cxn modelId="{59E4B9E6-3566-4AA1-9272-1DBA24FB737C}" type="presParOf" srcId="{6E720A00-A63D-4944-A992-BBAD6E58461D}" destId="{4C7D286D-277B-4DF8-AADC-E816A2B913F8}" srcOrd="0" destOrd="0" presId="urn:microsoft.com/office/officeart/2005/8/layout/vList5"/>
    <dgm:cxn modelId="{8E5AA3FA-5EEA-41E6-BF82-6B4908A22B61}" type="presParOf" srcId="{6E720A00-A63D-4944-A992-BBAD6E58461D}" destId="{E1F58881-3139-4E2A-96FC-1E4098E4FD4A}" srcOrd="1" destOrd="0" presId="urn:microsoft.com/office/officeart/2005/8/layout/vList5"/>
    <dgm:cxn modelId="{C4FAB05B-1B11-4684-ACFF-D6CAE14B9001}" type="presParOf" srcId="{E4A98677-18EF-42EC-AC3D-98DAE1664295}" destId="{854A78BC-8F86-4A69-A3B8-96E554244970}" srcOrd="1" destOrd="0" presId="urn:microsoft.com/office/officeart/2005/8/layout/vList5"/>
    <dgm:cxn modelId="{230D3026-371F-4CF7-8421-D17B99EF0BD0}" type="presParOf" srcId="{E4A98677-18EF-42EC-AC3D-98DAE1664295}" destId="{3FD575F8-CD43-4A3A-9D4B-E93036326013}" srcOrd="2" destOrd="0" presId="urn:microsoft.com/office/officeart/2005/8/layout/vList5"/>
    <dgm:cxn modelId="{210C6E5E-28D3-47F7-B888-2853C487E08B}" type="presParOf" srcId="{3FD575F8-CD43-4A3A-9D4B-E93036326013}" destId="{EA59426D-4BD6-42C2-9439-87F30B86E89B}" srcOrd="0" destOrd="0" presId="urn:microsoft.com/office/officeart/2005/8/layout/vList5"/>
    <dgm:cxn modelId="{81B4A96D-B8BD-41E1-BA08-762F819B226B}" type="presParOf" srcId="{3FD575F8-CD43-4A3A-9D4B-E93036326013}" destId="{88024763-39F6-489E-9822-004A58FC1706}" srcOrd="1" destOrd="0" presId="urn:microsoft.com/office/officeart/2005/8/layout/vList5"/>
    <dgm:cxn modelId="{6C9E0E90-9C24-42BF-8721-1DF7998D6A00}" type="presParOf" srcId="{E4A98677-18EF-42EC-AC3D-98DAE1664295}" destId="{DCE47AA4-F7F6-46A8-A658-E1854BE6B77C}" srcOrd="3" destOrd="0" presId="urn:microsoft.com/office/officeart/2005/8/layout/vList5"/>
    <dgm:cxn modelId="{01E0C97E-5008-429B-AEFE-770BF232D61E}" type="presParOf" srcId="{E4A98677-18EF-42EC-AC3D-98DAE1664295}" destId="{78B8CCD9-4BF2-4199-8623-BB1BA1EC0321}" srcOrd="4" destOrd="0" presId="urn:microsoft.com/office/officeart/2005/8/layout/vList5"/>
    <dgm:cxn modelId="{1270C077-1310-4193-920D-BB2BA7B6BE0E}" type="presParOf" srcId="{78B8CCD9-4BF2-4199-8623-BB1BA1EC0321}" destId="{3C83966D-7A8D-4F16-8F23-6BA2B6C91EB3}" srcOrd="0" destOrd="0" presId="urn:microsoft.com/office/officeart/2005/8/layout/vList5"/>
    <dgm:cxn modelId="{4D9B0F8F-922A-4F52-95C7-662FBACFDCCF}" type="presParOf" srcId="{78B8CCD9-4BF2-4199-8623-BB1BA1EC0321}" destId="{CDB272CE-9FC9-4313-B629-F2754965AEA6}" srcOrd="1" destOrd="0" presId="urn:microsoft.com/office/officeart/2005/8/layout/vList5"/>
    <dgm:cxn modelId="{2B864CA9-9976-4F9C-BF8E-92B20F093D48}" type="presParOf" srcId="{E4A98677-18EF-42EC-AC3D-98DAE1664295}" destId="{A37197EE-B7C4-41B4-9721-66F671D6FFD1}" srcOrd="5" destOrd="0" presId="urn:microsoft.com/office/officeart/2005/8/layout/vList5"/>
    <dgm:cxn modelId="{E96EB7AD-3E00-49C9-8838-F8341D54024A}" type="presParOf" srcId="{E4A98677-18EF-42EC-AC3D-98DAE1664295}" destId="{CB754899-A1D9-4C5C-87AB-6F21ECF1405E}" srcOrd="6" destOrd="0" presId="urn:microsoft.com/office/officeart/2005/8/layout/vList5"/>
    <dgm:cxn modelId="{EAD949DC-609A-4818-B8D3-0E4427198006}" type="presParOf" srcId="{CB754899-A1D9-4C5C-87AB-6F21ECF1405E}" destId="{EB2E3A40-2E05-4FB4-9A35-357ABEC4F279}" srcOrd="0" destOrd="0" presId="urn:microsoft.com/office/officeart/2005/8/layout/vList5"/>
    <dgm:cxn modelId="{540398D2-0D14-41C6-A5AD-F820633B154F}" type="presParOf" srcId="{CB754899-A1D9-4C5C-87AB-6F21ECF1405E}" destId="{89B41731-A688-47DC-9E90-D76F0905218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7B324-BB1F-434D-A1BC-85EE82C852C6}">
      <dsp:nvSpPr>
        <dsp:cNvPr id="0" name=""/>
        <dsp:cNvSpPr/>
      </dsp:nvSpPr>
      <dsp:spPr>
        <a:xfrm>
          <a:off x="697185" y="816"/>
          <a:ext cx="3037879" cy="72697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Assertiveness</a:t>
          </a:r>
        </a:p>
      </dsp:txBody>
      <dsp:txXfrm>
        <a:off x="718477" y="22108"/>
        <a:ext cx="2995295" cy="684395"/>
      </dsp:txXfrm>
    </dsp:sp>
    <dsp:sp modelId="{1562327E-B344-44E8-9AEE-C47D76E45039}">
      <dsp:nvSpPr>
        <dsp:cNvPr id="0" name=""/>
        <dsp:cNvSpPr/>
      </dsp:nvSpPr>
      <dsp:spPr>
        <a:xfrm>
          <a:off x="1000973" y="727796"/>
          <a:ext cx="294431" cy="988936"/>
        </a:xfrm>
        <a:custGeom>
          <a:avLst/>
          <a:gdLst/>
          <a:ahLst/>
          <a:cxnLst/>
          <a:rect l="0" t="0" r="0" b="0"/>
          <a:pathLst>
            <a:path>
              <a:moveTo>
                <a:pt x="0" y="0"/>
              </a:moveTo>
              <a:lnTo>
                <a:pt x="0" y="988936"/>
              </a:lnTo>
              <a:lnTo>
                <a:pt x="294431" y="98893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677023-3FEA-4B4D-9507-6B3462A5FD5A}">
      <dsp:nvSpPr>
        <dsp:cNvPr id="0" name=""/>
        <dsp:cNvSpPr/>
      </dsp:nvSpPr>
      <dsp:spPr>
        <a:xfrm>
          <a:off x="1295404" y="957262"/>
          <a:ext cx="2430303" cy="151893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t" anchorCtr="0">
          <a:noAutofit/>
        </a:bodyPr>
        <a:lstStyle/>
        <a:p>
          <a:pPr marL="0" lvl="0" indent="0" algn="l" defTabSz="622300">
            <a:lnSpc>
              <a:spcPct val="90000"/>
            </a:lnSpc>
            <a:spcBef>
              <a:spcPct val="0"/>
            </a:spcBef>
            <a:spcAft>
              <a:spcPct val="35000"/>
            </a:spcAft>
            <a:buNone/>
          </a:pPr>
          <a:r>
            <a:rPr lang="en-US" sz="1400" kern="1200" dirty="0"/>
            <a:t>Assertive (Tells)</a:t>
          </a:r>
        </a:p>
        <a:p>
          <a:pPr marL="231775" lvl="1" indent="-231775" algn="l" defTabSz="622300">
            <a:lnSpc>
              <a:spcPct val="90000"/>
            </a:lnSpc>
            <a:spcBef>
              <a:spcPct val="0"/>
            </a:spcBef>
            <a:spcAft>
              <a:spcPct val="15000"/>
            </a:spcAft>
            <a:buChar char="•"/>
            <a:tabLst>
              <a:tab pos="231775" algn="l"/>
            </a:tabLst>
          </a:pPr>
          <a:r>
            <a:rPr lang="en-US" sz="1400" kern="1200" dirty="0"/>
            <a:t>Task oriented</a:t>
          </a:r>
        </a:p>
        <a:p>
          <a:pPr marL="231775" lvl="1" indent="-231775" algn="l" defTabSz="622300">
            <a:lnSpc>
              <a:spcPct val="90000"/>
            </a:lnSpc>
            <a:spcBef>
              <a:spcPct val="0"/>
            </a:spcBef>
            <a:spcAft>
              <a:spcPct val="15000"/>
            </a:spcAft>
            <a:buChar char="•"/>
          </a:pPr>
          <a:r>
            <a:rPr lang="en-US" sz="1400" kern="1200" dirty="0"/>
            <a:t>Active</a:t>
          </a:r>
        </a:p>
        <a:p>
          <a:pPr marL="231775" lvl="1" indent="-231775" algn="l" defTabSz="622300">
            <a:lnSpc>
              <a:spcPct val="90000"/>
            </a:lnSpc>
            <a:spcBef>
              <a:spcPct val="0"/>
            </a:spcBef>
            <a:spcAft>
              <a:spcPct val="15000"/>
            </a:spcAft>
            <a:buChar char="•"/>
          </a:pPr>
          <a:r>
            <a:rPr lang="en-US" sz="1400" kern="1200" dirty="0"/>
            <a:t>Confident</a:t>
          </a:r>
        </a:p>
        <a:p>
          <a:pPr marL="231775" lvl="1" indent="-231775" algn="l" defTabSz="622300">
            <a:lnSpc>
              <a:spcPct val="90000"/>
            </a:lnSpc>
            <a:spcBef>
              <a:spcPct val="0"/>
            </a:spcBef>
            <a:spcAft>
              <a:spcPct val="15000"/>
            </a:spcAft>
            <a:buChar char="•"/>
          </a:pPr>
          <a:r>
            <a:rPr lang="en-US" sz="1400" kern="1200" dirty="0"/>
            <a:t>Ambitious</a:t>
          </a:r>
        </a:p>
      </dsp:txBody>
      <dsp:txXfrm>
        <a:off x="1339892" y="1001750"/>
        <a:ext cx="2341327" cy="1429963"/>
      </dsp:txXfrm>
    </dsp:sp>
    <dsp:sp modelId="{394DD13C-EA37-4C47-A5FA-768EC08C08D8}">
      <dsp:nvSpPr>
        <dsp:cNvPr id="0" name=""/>
        <dsp:cNvSpPr/>
      </dsp:nvSpPr>
      <dsp:spPr>
        <a:xfrm>
          <a:off x="1000973" y="727796"/>
          <a:ext cx="294431" cy="2665329"/>
        </a:xfrm>
        <a:custGeom>
          <a:avLst/>
          <a:gdLst/>
          <a:ahLst/>
          <a:cxnLst/>
          <a:rect l="0" t="0" r="0" b="0"/>
          <a:pathLst>
            <a:path>
              <a:moveTo>
                <a:pt x="0" y="0"/>
              </a:moveTo>
              <a:lnTo>
                <a:pt x="0" y="2665329"/>
              </a:lnTo>
              <a:lnTo>
                <a:pt x="294431" y="266532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1356A4-735F-4E78-A193-8FC7D1A7C1E3}">
      <dsp:nvSpPr>
        <dsp:cNvPr id="0" name=""/>
        <dsp:cNvSpPr/>
      </dsp:nvSpPr>
      <dsp:spPr>
        <a:xfrm>
          <a:off x="1295404" y="2633655"/>
          <a:ext cx="2430303" cy="151893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marL="0" lvl="0" indent="0" algn="l" defTabSz="711200">
            <a:lnSpc>
              <a:spcPct val="90000"/>
            </a:lnSpc>
            <a:spcBef>
              <a:spcPct val="0"/>
            </a:spcBef>
            <a:spcAft>
              <a:spcPct val="35000"/>
            </a:spcAft>
            <a:buNone/>
          </a:pPr>
          <a:r>
            <a:rPr lang="en-US" sz="1600" kern="1200" dirty="0"/>
            <a:t>Unassertive (Asks)</a:t>
          </a:r>
        </a:p>
        <a:p>
          <a:pPr marL="231775" lvl="1" indent="-231775" algn="l" defTabSz="533400">
            <a:lnSpc>
              <a:spcPct val="90000"/>
            </a:lnSpc>
            <a:spcBef>
              <a:spcPct val="0"/>
            </a:spcBef>
            <a:spcAft>
              <a:spcPct val="15000"/>
            </a:spcAft>
            <a:buChar char="•"/>
          </a:pPr>
          <a:r>
            <a:rPr lang="en-US" sz="1200" kern="1200" dirty="0"/>
            <a:t>Reserved</a:t>
          </a:r>
        </a:p>
        <a:p>
          <a:pPr marL="231775" lvl="1" indent="-231775" algn="l" defTabSz="533400">
            <a:lnSpc>
              <a:spcPct val="90000"/>
            </a:lnSpc>
            <a:spcBef>
              <a:spcPct val="0"/>
            </a:spcBef>
            <a:spcAft>
              <a:spcPct val="15000"/>
            </a:spcAft>
            <a:buChar char="•"/>
          </a:pPr>
          <a:r>
            <a:rPr lang="en-US" sz="1200" kern="1200" dirty="0"/>
            <a:t>Easy going</a:t>
          </a:r>
        </a:p>
        <a:p>
          <a:pPr marL="231775" lvl="1" indent="-231775" algn="l" defTabSz="533400">
            <a:lnSpc>
              <a:spcPct val="90000"/>
            </a:lnSpc>
            <a:spcBef>
              <a:spcPct val="0"/>
            </a:spcBef>
            <a:spcAft>
              <a:spcPct val="15000"/>
            </a:spcAft>
            <a:buChar char="•"/>
          </a:pPr>
          <a:r>
            <a:rPr lang="en-US" sz="1200" kern="1200" dirty="0"/>
            <a:t>Private</a:t>
          </a:r>
        </a:p>
        <a:p>
          <a:pPr marL="231775" lvl="1" indent="-231775" algn="l" defTabSz="533400">
            <a:lnSpc>
              <a:spcPct val="90000"/>
            </a:lnSpc>
            <a:spcBef>
              <a:spcPct val="0"/>
            </a:spcBef>
            <a:spcAft>
              <a:spcPct val="15000"/>
            </a:spcAft>
            <a:buChar char="•"/>
          </a:pPr>
          <a:r>
            <a:rPr lang="en-US" sz="1200" kern="1200" dirty="0"/>
            <a:t>Deliberate</a:t>
          </a:r>
        </a:p>
      </dsp:txBody>
      <dsp:txXfrm>
        <a:off x="1339892" y="2678143"/>
        <a:ext cx="2341327" cy="1429963"/>
      </dsp:txXfrm>
    </dsp:sp>
    <dsp:sp modelId="{CBA5B31A-87CB-4D72-8991-85C8E856CE32}">
      <dsp:nvSpPr>
        <dsp:cNvPr id="0" name=""/>
        <dsp:cNvSpPr/>
      </dsp:nvSpPr>
      <dsp:spPr>
        <a:xfrm>
          <a:off x="4494534" y="816"/>
          <a:ext cx="3037879" cy="726979"/>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Expressiveness</a:t>
          </a:r>
        </a:p>
      </dsp:txBody>
      <dsp:txXfrm>
        <a:off x="4515826" y="22108"/>
        <a:ext cx="2995295" cy="684395"/>
      </dsp:txXfrm>
    </dsp:sp>
    <dsp:sp modelId="{2D7F8785-5867-4DE1-8F37-63CEA7D6A055}">
      <dsp:nvSpPr>
        <dsp:cNvPr id="0" name=""/>
        <dsp:cNvSpPr/>
      </dsp:nvSpPr>
      <dsp:spPr>
        <a:xfrm>
          <a:off x="4798322" y="727796"/>
          <a:ext cx="383283" cy="988936"/>
        </a:xfrm>
        <a:custGeom>
          <a:avLst/>
          <a:gdLst/>
          <a:ahLst/>
          <a:cxnLst/>
          <a:rect l="0" t="0" r="0" b="0"/>
          <a:pathLst>
            <a:path>
              <a:moveTo>
                <a:pt x="0" y="0"/>
              </a:moveTo>
              <a:lnTo>
                <a:pt x="0" y="988936"/>
              </a:lnTo>
              <a:lnTo>
                <a:pt x="383283" y="98893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54B438-D3EF-4221-9743-2B3698B8C2E9}">
      <dsp:nvSpPr>
        <dsp:cNvPr id="0" name=""/>
        <dsp:cNvSpPr/>
      </dsp:nvSpPr>
      <dsp:spPr>
        <a:xfrm>
          <a:off x="5181606" y="957262"/>
          <a:ext cx="2430303" cy="151893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marL="0" lvl="0" indent="0" algn="l" defTabSz="711200">
            <a:lnSpc>
              <a:spcPct val="90000"/>
            </a:lnSpc>
            <a:spcBef>
              <a:spcPct val="0"/>
            </a:spcBef>
            <a:spcAft>
              <a:spcPct val="35000"/>
            </a:spcAft>
            <a:buNone/>
          </a:pPr>
          <a:r>
            <a:rPr lang="en-US" sz="1600" kern="1200" dirty="0"/>
            <a:t>Expressive (Displays emotions)</a:t>
          </a:r>
        </a:p>
        <a:p>
          <a:pPr marL="231775" lvl="1" indent="-231775" algn="l" defTabSz="533400">
            <a:lnSpc>
              <a:spcPct val="90000"/>
            </a:lnSpc>
            <a:spcBef>
              <a:spcPct val="0"/>
            </a:spcBef>
            <a:spcAft>
              <a:spcPct val="15000"/>
            </a:spcAft>
            <a:buChar char="•"/>
          </a:pPr>
          <a:r>
            <a:rPr lang="en-US" sz="1200" kern="1200" dirty="0"/>
            <a:t>Versatile</a:t>
          </a:r>
        </a:p>
        <a:p>
          <a:pPr marL="231775" lvl="1" indent="-231775" algn="l" defTabSz="533400">
            <a:lnSpc>
              <a:spcPct val="90000"/>
            </a:lnSpc>
            <a:spcBef>
              <a:spcPct val="0"/>
            </a:spcBef>
            <a:spcAft>
              <a:spcPct val="15000"/>
            </a:spcAft>
            <a:buChar char="•"/>
          </a:pPr>
          <a:r>
            <a:rPr lang="en-US" sz="1200" kern="1200" dirty="0"/>
            <a:t>Sociable</a:t>
          </a:r>
        </a:p>
        <a:p>
          <a:pPr marL="231775" lvl="1" indent="-231775" algn="l" defTabSz="533400">
            <a:lnSpc>
              <a:spcPct val="90000"/>
            </a:lnSpc>
            <a:spcBef>
              <a:spcPct val="0"/>
            </a:spcBef>
            <a:spcAft>
              <a:spcPct val="15000"/>
            </a:spcAft>
            <a:buChar char="•"/>
          </a:pPr>
          <a:r>
            <a:rPr lang="en-US" sz="1200" kern="1200" dirty="0"/>
            <a:t>Extroverted</a:t>
          </a:r>
        </a:p>
      </dsp:txBody>
      <dsp:txXfrm>
        <a:off x="5226094" y="1001750"/>
        <a:ext cx="2341327" cy="1429963"/>
      </dsp:txXfrm>
    </dsp:sp>
    <dsp:sp modelId="{4768496F-DF7C-40C6-957C-C48008E86171}">
      <dsp:nvSpPr>
        <dsp:cNvPr id="0" name=""/>
        <dsp:cNvSpPr/>
      </dsp:nvSpPr>
      <dsp:spPr>
        <a:xfrm>
          <a:off x="4798322" y="727796"/>
          <a:ext cx="383283" cy="2665329"/>
        </a:xfrm>
        <a:custGeom>
          <a:avLst/>
          <a:gdLst/>
          <a:ahLst/>
          <a:cxnLst/>
          <a:rect l="0" t="0" r="0" b="0"/>
          <a:pathLst>
            <a:path>
              <a:moveTo>
                <a:pt x="0" y="0"/>
              </a:moveTo>
              <a:lnTo>
                <a:pt x="0" y="2665329"/>
              </a:lnTo>
              <a:lnTo>
                <a:pt x="383283" y="266532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1B7BE6-D09C-4F38-8554-D8D7241E3E62}">
      <dsp:nvSpPr>
        <dsp:cNvPr id="0" name=""/>
        <dsp:cNvSpPr/>
      </dsp:nvSpPr>
      <dsp:spPr>
        <a:xfrm>
          <a:off x="5181606" y="2633655"/>
          <a:ext cx="2430303" cy="151893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marL="0" lvl="0" indent="0" algn="l" defTabSz="711200">
            <a:lnSpc>
              <a:spcPct val="90000"/>
            </a:lnSpc>
            <a:spcBef>
              <a:spcPct val="0"/>
            </a:spcBef>
            <a:spcAft>
              <a:spcPct val="35000"/>
            </a:spcAft>
            <a:buNone/>
          </a:pPr>
          <a:r>
            <a:rPr lang="en-US" sz="1600" kern="1200" dirty="0"/>
            <a:t>Reserved (Controls emotions)</a:t>
          </a:r>
        </a:p>
        <a:p>
          <a:pPr marL="231775" lvl="1" indent="-231775" algn="l" defTabSz="533400">
            <a:lnSpc>
              <a:spcPct val="90000"/>
            </a:lnSpc>
            <a:spcBef>
              <a:spcPct val="0"/>
            </a:spcBef>
            <a:spcAft>
              <a:spcPct val="15000"/>
            </a:spcAft>
            <a:buChar char="•"/>
          </a:pPr>
          <a:r>
            <a:rPr lang="en-US" sz="1200" kern="1200" dirty="0"/>
            <a:t>Dogmatic</a:t>
          </a:r>
        </a:p>
        <a:p>
          <a:pPr marL="231775" lvl="1" indent="-231775" algn="l" defTabSz="533400">
            <a:lnSpc>
              <a:spcPct val="90000"/>
            </a:lnSpc>
            <a:spcBef>
              <a:spcPct val="0"/>
            </a:spcBef>
            <a:spcAft>
              <a:spcPct val="15000"/>
            </a:spcAft>
            <a:buChar char="•"/>
          </a:pPr>
          <a:r>
            <a:rPr lang="en-US" sz="1200" kern="1200" dirty="0"/>
            <a:t>Controlled</a:t>
          </a:r>
        </a:p>
        <a:p>
          <a:pPr marL="231775" lvl="1" indent="-231775" algn="l" defTabSz="533400">
            <a:lnSpc>
              <a:spcPct val="90000"/>
            </a:lnSpc>
            <a:spcBef>
              <a:spcPct val="0"/>
            </a:spcBef>
            <a:spcAft>
              <a:spcPct val="15000"/>
            </a:spcAft>
            <a:buChar char="•"/>
          </a:pPr>
          <a:r>
            <a:rPr lang="en-US" sz="1200" kern="1200" dirty="0"/>
            <a:t>Quiet</a:t>
          </a:r>
        </a:p>
      </dsp:txBody>
      <dsp:txXfrm>
        <a:off x="5226094" y="2678143"/>
        <a:ext cx="2341327" cy="14299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58881-3139-4E2A-96FC-1E4098E4FD4A}">
      <dsp:nvSpPr>
        <dsp:cNvPr id="0" name=""/>
        <dsp:cNvSpPr/>
      </dsp:nvSpPr>
      <dsp:spPr>
        <a:xfrm rot="5400000">
          <a:off x="5160327" y="-2086456"/>
          <a:ext cx="871601" cy="5266944"/>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Leader wants to get it done!</a:t>
          </a:r>
        </a:p>
        <a:p>
          <a:pPr marL="114300" lvl="1" indent="-114300" algn="l" defTabSz="577850">
            <a:lnSpc>
              <a:spcPct val="90000"/>
            </a:lnSpc>
            <a:spcBef>
              <a:spcPct val="0"/>
            </a:spcBef>
            <a:spcAft>
              <a:spcPct val="15000"/>
            </a:spcAft>
            <a:buChar char="•"/>
          </a:pPr>
          <a:r>
            <a:rPr lang="en-US" sz="1300" kern="1200" dirty="0"/>
            <a:t>Manager wants to get people to work together</a:t>
          </a:r>
        </a:p>
      </dsp:txBody>
      <dsp:txXfrm rot="-5400000">
        <a:off x="2962656" y="153763"/>
        <a:ext cx="5224396" cy="786505"/>
      </dsp:txXfrm>
    </dsp:sp>
    <dsp:sp modelId="{4C7D286D-277B-4DF8-AADC-E816A2B913F8}">
      <dsp:nvSpPr>
        <dsp:cNvPr id="0" name=""/>
        <dsp:cNvSpPr/>
      </dsp:nvSpPr>
      <dsp:spPr>
        <a:xfrm>
          <a:off x="0" y="2265"/>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Leader - Manager</a:t>
          </a:r>
        </a:p>
      </dsp:txBody>
      <dsp:txXfrm>
        <a:off x="53185" y="55450"/>
        <a:ext cx="2856286" cy="983131"/>
      </dsp:txXfrm>
    </dsp:sp>
    <dsp:sp modelId="{88024763-39F6-489E-9822-004A58FC1706}">
      <dsp:nvSpPr>
        <dsp:cNvPr id="0" name=""/>
        <dsp:cNvSpPr/>
      </dsp:nvSpPr>
      <dsp:spPr>
        <a:xfrm rot="5400000">
          <a:off x="5160327" y="-942479"/>
          <a:ext cx="871601" cy="5266944"/>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Moderator wants everyone’s input</a:t>
          </a:r>
        </a:p>
        <a:p>
          <a:pPr marL="114300" lvl="1" indent="-114300" algn="l" defTabSz="577850">
            <a:lnSpc>
              <a:spcPct val="90000"/>
            </a:lnSpc>
            <a:spcBef>
              <a:spcPct val="0"/>
            </a:spcBef>
            <a:spcAft>
              <a:spcPct val="15000"/>
            </a:spcAft>
            <a:buChar char="•"/>
          </a:pPr>
          <a:r>
            <a:rPr lang="en-US" sz="1300" kern="1200" dirty="0"/>
            <a:t>Organizer wants to structure the process</a:t>
          </a:r>
        </a:p>
      </dsp:txBody>
      <dsp:txXfrm rot="-5400000">
        <a:off x="2962656" y="1297740"/>
        <a:ext cx="5224396" cy="786505"/>
      </dsp:txXfrm>
    </dsp:sp>
    <dsp:sp modelId="{EA59426D-4BD6-42C2-9439-87F30B86E89B}">
      <dsp:nvSpPr>
        <dsp:cNvPr id="0" name=""/>
        <dsp:cNvSpPr/>
      </dsp:nvSpPr>
      <dsp:spPr>
        <a:xfrm>
          <a:off x="0" y="1146241"/>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Moderator - Organizer</a:t>
          </a:r>
        </a:p>
      </dsp:txBody>
      <dsp:txXfrm>
        <a:off x="53185" y="1199426"/>
        <a:ext cx="2856286" cy="983131"/>
      </dsp:txXfrm>
    </dsp:sp>
    <dsp:sp modelId="{CDB272CE-9FC9-4313-B629-F2754965AEA6}">
      <dsp:nvSpPr>
        <dsp:cNvPr id="0" name=""/>
        <dsp:cNvSpPr/>
      </dsp:nvSpPr>
      <dsp:spPr>
        <a:xfrm rot="5400000">
          <a:off x="5160327" y="201497"/>
          <a:ext cx="871601" cy="5266944"/>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Creator wants to get lots of ideas on the table</a:t>
          </a:r>
        </a:p>
        <a:p>
          <a:pPr marL="114300" lvl="1" indent="-114300" algn="l" defTabSz="577850">
            <a:lnSpc>
              <a:spcPct val="90000"/>
            </a:lnSpc>
            <a:spcBef>
              <a:spcPct val="0"/>
            </a:spcBef>
            <a:spcAft>
              <a:spcPct val="15000"/>
            </a:spcAft>
            <a:buChar char="•"/>
          </a:pPr>
          <a:r>
            <a:rPr lang="en-US" sz="1300" kern="1200" dirty="0"/>
            <a:t>Evaluator wants to prioritize, pare it down</a:t>
          </a:r>
        </a:p>
      </dsp:txBody>
      <dsp:txXfrm rot="-5400000">
        <a:off x="2962656" y="2441716"/>
        <a:ext cx="5224396" cy="786505"/>
      </dsp:txXfrm>
    </dsp:sp>
    <dsp:sp modelId="{3C83966D-7A8D-4F16-8F23-6BA2B6C91EB3}">
      <dsp:nvSpPr>
        <dsp:cNvPr id="0" name=""/>
        <dsp:cNvSpPr/>
      </dsp:nvSpPr>
      <dsp:spPr>
        <a:xfrm>
          <a:off x="0" y="2290218"/>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Creator - Evaluator</a:t>
          </a:r>
        </a:p>
      </dsp:txBody>
      <dsp:txXfrm>
        <a:off x="53185" y="2343403"/>
        <a:ext cx="2856286" cy="983131"/>
      </dsp:txXfrm>
    </dsp:sp>
    <dsp:sp modelId="{89B41731-A688-47DC-9E90-D76F09052187}">
      <dsp:nvSpPr>
        <dsp:cNvPr id="0" name=""/>
        <dsp:cNvSpPr/>
      </dsp:nvSpPr>
      <dsp:spPr>
        <a:xfrm rot="5400000">
          <a:off x="5160327" y="1345474"/>
          <a:ext cx="871601" cy="5266944"/>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Innovator wants to take advantage of every opportunity</a:t>
          </a:r>
        </a:p>
        <a:p>
          <a:pPr marL="114300" lvl="1" indent="-114300" algn="l" defTabSz="577850">
            <a:lnSpc>
              <a:spcPct val="90000"/>
            </a:lnSpc>
            <a:spcBef>
              <a:spcPct val="0"/>
            </a:spcBef>
            <a:spcAft>
              <a:spcPct val="15000"/>
            </a:spcAft>
            <a:buChar char="•"/>
          </a:pPr>
          <a:r>
            <a:rPr lang="en-US" sz="1300" kern="1200" dirty="0"/>
            <a:t>Finisher wants to complete one task before starting another</a:t>
          </a:r>
        </a:p>
      </dsp:txBody>
      <dsp:txXfrm rot="-5400000">
        <a:off x="2962656" y="3585693"/>
        <a:ext cx="5224396" cy="786505"/>
      </dsp:txXfrm>
    </dsp:sp>
    <dsp:sp modelId="{EB2E3A40-2E05-4FB4-9A35-357ABEC4F279}">
      <dsp:nvSpPr>
        <dsp:cNvPr id="0" name=""/>
        <dsp:cNvSpPr/>
      </dsp:nvSpPr>
      <dsp:spPr>
        <a:xfrm>
          <a:off x="0" y="3434195"/>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Innovator – Finisher</a:t>
          </a:r>
        </a:p>
      </dsp:txBody>
      <dsp:txXfrm>
        <a:off x="53185" y="3487380"/>
        <a:ext cx="2856286" cy="9831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DE7F02-5DE6-42C8-8DFC-22A0DD8623CA}" type="datetimeFigureOut">
              <a:rPr lang="en-US" smtClean="0"/>
              <a:pPr/>
              <a:t>12/7/2021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82DCF-5316-4F10-9A37-1A7E3C2514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EDA50B-15EB-4BD3-93B8-2FDEE55F316D}" type="slidenum">
              <a:rPr lang="en-US"/>
              <a:pPr fontAlgn="base">
                <a:spcBef>
                  <a:spcPct val="0"/>
                </a:spcBef>
                <a:spcAft>
                  <a:spcPct val="0"/>
                </a:spcAft>
              </a:pPr>
              <a:t>21</a:t>
            </a:fld>
            <a:endParaRPr lang="en-US"/>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19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b="1" i="1"/>
              <a:t>ANIMATION:  </a:t>
            </a:r>
            <a:r>
              <a:rPr lang="en-US" i="1"/>
              <a:t>None.</a:t>
            </a:r>
            <a:endParaRPr lang="en-US" b="1" i="1"/>
          </a:p>
          <a:p>
            <a:pPr>
              <a:spcBef>
                <a:spcPct val="0"/>
              </a:spcBef>
            </a:pPr>
            <a:endParaRPr lang="en-US" b="1"/>
          </a:p>
          <a:p>
            <a:pPr>
              <a:spcBef>
                <a:spcPct val="0"/>
              </a:spcBef>
            </a:pPr>
            <a:r>
              <a:rPr lang="en-US" b="1"/>
              <a:t>COMMENTARY:  </a:t>
            </a:r>
            <a:r>
              <a:rPr lang="en-US"/>
              <a:t>“Let’s look at each phase in more detail.”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188DF6-D348-4BC7-A84B-FEF0C90C27E0}" type="slidenum">
              <a:rPr lang="en-US"/>
              <a:pPr fontAlgn="base">
                <a:spcBef>
                  <a:spcPct val="0"/>
                </a:spcBef>
                <a:spcAft>
                  <a:spcPct val="0"/>
                </a:spcAft>
              </a:pPr>
              <a:t>23</a:t>
            </a:fld>
            <a:endParaRPr lang="en-US"/>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b="1" i="1"/>
              <a:t>ANIMATION:  </a:t>
            </a:r>
            <a:r>
              <a:rPr lang="en-US" i="1"/>
              <a:t>Arrow appears at first mouse click after the initial slide change.  Title of phase appears at next click.</a:t>
            </a:r>
            <a:endParaRPr lang="en-US" b="1" i="1"/>
          </a:p>
          <a:p>
            <a:pPr>
              <a:spcBef>
                <a:spcPct val="0"/>
              </a:spcBef>
            </a:pPr>
            <a:endParaRPr lang="en-US" b="1"/>
          </a:p>
          <a:p>
            <a:pPr>
              <a:spcBef>
                <a:spcPct val="0"/>
              </a:spcBef>
            </a:pPr>
            <a:r>
              <a:rPr lang="en-US" b="1"/>
              <a:t>COMMENTARY:  </a:t>
            </a:r>
            <a:r>
              <a:rPr lang="en-US"/>
              <a:t>“Once the first phase has been completed, the phase called </a:t>
            </a:r>
            <a:r>
              <a:rPr lang="en-US" b="1"/>
              <a:t>Ideation </a:t>
            </a:r>
            <a:r>
              <a:rPr lang="en-US"/>
              <a:t>should be next for a team to enter.”  </a:t>
            </a:r>
          </a:p>
          <a:p>
            <a:pPr>
              <a:spcBef>
                <a:spcPct val="0"/>
              </a:spcBef>
            </a:pPr>
            <a:endParaRPr lang="en-US" b="1" i="1"/>
          </a:p>
          <a:p>
            <a:pPr>
              <a:spcBef>
                <a:spcPct val="0"/>
              </a:spcBef>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550B44-C242-4185-924F-658DE5A8BF1B}" type="slidenum">
              <a:rPr lang="en-US"/>
              <a:pPr fontAlgn="base">
                <a:spcBef>
                  <a:spcPct val="0"/>
                </a:spcBef>
                <a:spcAft>
                  <a:spcPct val="0"/>
                </a:spcAft>
              </a:pPr>
              <a:t>25</a:t>
            </a:fld>
            <a:endParaRPr lang="en-US"/>
          </a:p>
        </p:txBody>
      </p:sp>
      <p:sp>
        <p:nvSpPr>
          <p:cNvPr id="8397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8397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b="1" i="1"/>
              <a:t>ANIMATION:  </a:t>
            </a:r>
            <a:r>
              <a:rPr lang="en-US" i="1"/>
              <a:t>Arrow appears at first mouse click after the initial slide change.  Title of phase appears at next click.</a:t>
            </a:r>
            <a:endParaRPr lang="en-US" b="1" i="1"/>
          </a:p>
          <a:p>
            <a:pPr>
              <a:spcBef>
                <a:spcPct val="0"/>
              </a:spcBef>
            </a:pPr>
            <a:endParaRPr lang="en-US" b="1"/>
          </a:p>
          <a:p>
            <a:pPr>
              <a:spcBef>
                <a:spcPct val="0"/>
              </a:spcBef>
            </a:pPr>
            <a:r>
              <a:rPr lang="en-US" b="1"/>
              <a:t>COMMENTARY:  </a:t>
            </a:r>
            <a:r>
              <a:rPr lang="en-US"/>
              <a:t>“The phase which a team should go to next is called … </a:t>
            </a:r>
            <a:r>
              <a:rPr lang="en-US" b="1"/>
              <a:t>Elaboration</a:t>
            </a:r>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694040-4251-4FF4-AA92-74D0A8C5BD86}" type="slidenum">
              <a:rPr lang="en-US"/>
              <a:pPr fontAlgn="base">
                <a:spcBef>
                  <a:spcPct val="0"/>
                </a:spcBef>
                <a:spcAft>
                  <a:spcPct val="0"/>
                </a:spcAft>
              </a:pPr>
              <a:t>27</a:t>
            </a:fld>
            <a:endParaRPr lang="en-US"/>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b="1" i="1"/>
              <a:t>ANIMATION:  </a:t>
            </a:r>
            <a:r>
              <a:rPr lang="en-US" i="1"/>
              <a:t>Arrow appears at first mouse click after the initial slide change.  Title of phase appears at next click.</a:t>
            </a:r>
            <a:endParaRPr lang="en-US" b="1" i="1"/>
          </a:p>
          <a:p>
            <a:pPr>
              <a:spcBef>
                <a:spcPct val="0"/>
              </a:spcBef>
            </a:pPr>
            <a:endParaRPr lang="en-US" b="1"/>
          </a:p>
          <a:p>
            <a:pPr>
              <a:spcBef>
                <a:spcPct val="0"/>
              </a:spcBef>
            </a:pPr>
            <a:r>
              <a:rPr lang="en-US" b="1"/>
              <a:t>COMMENTARY:  </a:t>
            </a:r>
            <a:r>
              <a:rPr lang="en-US"/>
              <a:t>“The last phase of the Team-Work Cycle is entitled </a:t>
            </a:r>
            <a:r>
              <a:rPr lang="en-US" b="1"/>
              <a:t>Completion</a:t>
            </a:r>
            <a:r>
              <a:rPr lang="en-US"/>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FCF0E7-B111-4A9E-B605-6892858A5F0A}" type="slidenum">
              <a:rPr lang="en-US"/>
              <a:pPr fontAlgn="base">
                <a:spcBef>
                  <a:spcPct val="0"/>
                </a:spcBef>
                <a:spcAft>
                  <a:spcPct val="0"/>
                </a:spcAft>
              </a:pPr>
              <a:t>31</a:t>
            </a:fld>
            <a:endParaRPr lang="en-US"/>
          </a:p>
        </p:txBody>
      </p:sp>
      <p:sp>
        <p:nvSpPr>
          <p:cNvPr id="100355" name="Rectangle 2"/>
          <p:cNvSpPr>
            <a:spLocks noGrp="1" noRot="1" noChangeAspect="1" noChangeArrowheads="1" noTextEdit="1"/>
          </p:cNvSpPr>
          <p:nvPr>
            <p:ph type="sldImg"/>
          </p:nvPr>
        </p:nvSpPr>
        <p:spPr bwMode="auto">
          <a:xfrm>
            <a:off x="1143000" y="684213"/>
            <a:ext cx="4573588" cy="3430587"/>
          </a:xfrm>
          <a:solidFill>
            <a:srgbClr val="FFFFFF"/>
          </a:solidFill>
          <a:ln>
            <a:solidFill>
              <a:srgbClr val="000000"/>
            </a:solidFill>
            <a:miter lim="800000"/>
            <a:headEnd/>
            <a:tailEnd/>
          </a:ln>
        </p:spPr>
      </p:sp>
      <p:sp>
        <p:nvSpPr>
          <p:cNvPr id="100356" name="Rectangle 3"/>
          <p:cNvSpPr>
            <a:spLocks noGrp="1" noChangeArrowheads="1"/>
          </p:cNvSpPr>
          <p:nvPr>
            <p:ph type="body" idx="1"/>
          </p:nvPr>
        </p:nvSpPr>
        <p:spPr bwMode="auto">
          <a:xfrm>
            <a:off x="914400" y="4343400"/>
            <a:ext cx="5029200" cy="4116388"/>
          </a:xfrm>
          <a:solidFill>
            <a:srgbClr val="FFFFFF"/>
          </a:solidFill>
        </p:spPr>
        <p:txBody>
          <a:bodyPr wrap="square" lIns="91170" tIns="45585" rIns="91170" bIns="45585" numCol="1" anchor="t" anchorCtr="0" compatLnSpc="1">
            <a:prstTxWarp prst="textNoShape">
              <a:avLst/>
            </a:prstTxWarp>
          </a:bodyPr>
          <a:lstStyle/>
          <a:p>
            <a:pPr>
              <a:spcBef>
                <a:spcPct val="0"/>
              </a:spcBef>
            </a:pPr>
            <a:r>
              <a:rPr lang="en-US" b="1" i="1"/>
              <a:t>ANIMATION:  </a:t>
            </a:r>
            <a:r>
              <a:rPr lang="en-US" i="1"/>
              <a:t>None.</a:t>
            </a:r>
            <a:endParaRPr lang="en-US" b="1" i="1"/>
          </a:p>
          <a:p>
            <a:pPr>
              <a:spcBef>
                <a:spcPct val="0"/>
              </a:spcBef>
            </a:pPr>
            <a:endParaRPr lang="en-US" b="1"/>
          </a:p>
          <a:p>
            <a:pPr>
              <a:spcBef>
                <a:spcPct val="0"/>
              </a:spcBef>
            </a:pPr>
            <a:r>
              <a:rPr lang="en-US" b="1"/>
              <a:t>COMMENTARY:  </a:t>
            </a:r>
            <a:r>
              <a:rPr lang="en-US" i="1"/>
              <a:t>None.</a:t>
            </a:r>
            <a:endParaRPr lang="en-US" b="1"/>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12/7/2021</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213AF-26F6-41FA-8D85-E2C5388D6E5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213AF-26F6-41FA-8D85-E2C5388D6E5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213AF-26F6-41FA-8D85-E2C5388D6E5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4213AF-26F6-41FA-8D85-E2C5388D6E58}"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44213AF-26F6-41FA-8D85-E2C5388D6E58}" type="datetimeFigureOut">
              <a:rPr lang="en-US" smtClean="0"/>
              <a:pPr/>
              <a:t>12/7/2021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44213AF-26F6-41FA-8D85-E2C5388D6E58}" type="datetimeFigureOut">
              <a:rPr lang="en-US" smtClean="0"/>
              <a:pPr/>
              <a:t>12/7/2021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213AF-26F6-41FA-8D85-E2C5388D6E58}" type="datetimeFigureOut">
              <a:rPr lang="en-US" smtClean="0"/>
              <a:pPr/>
              <a:t>12/7/2021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44213AF-26F6-41FA-8D85-E2C5388D6E58}"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12/7/2021</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12/7/2021</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esw@ufl.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676399"/>
          </a:xfrm>
        </p:spPr>
        <p:txBody>
          <a:bodyPr/>
          <a:lstStyle/>
          <a:p>
            <a:pPr fontAlgn="auto">
              <a:spcAft>
                <a:spcPts val="0"/>
              </a:spcAft>
              <a:defRPr/>
            </a:pPr>
            <a:r>
              <a:rPr lang="en-US" dirty="0" err="1"/>
              <a:t>TeamWORK</a:t>
            </a:r>
            <a:endParaRPr lang="en-US" dirty="0"/>
          </a:p>
        </p:txBody>
      </p:sp>
      <p:sp>
        <p:nvSpPr>
          <p:cNvPr id="10243" name="Subtitle 2"/>
          <p:cNvSpPr>
            <a:spLocks noGrp="1"/>
          </p:cNvSpPr>
          <p:nvPr>
            <p:ph type="subTitle" idx="1"/>
          </p:nvPr>
        </p:nvSpPr>
        <p:spPr>
          <a:xfrm>
            <a:off x="685800" y="2590800"/>
            <a:ext cx="7772400" cy="2220913"/>
          </a:xfrm>
        </p:spPr>
        <p:txBody>
          <a:bodyPr/>
          <a:lstStyle/>
          <a:p>
            <a:pPr marR="0"/>
            <a:r>
              <a:rPr lang="en-US"/>
              <a:t>Mickie Swisher</a:t>
            </a:r>
          </a:p>
          <a:p>
            <a:pPr marR="0"/>
            <a:r>
              <a:rPr lang="en-US"/>
              <a:t>Family, Youth &amp; Community Sciences</a:t>
            </a:r>
          </a:p>
          <a:p>
            <a:pPr marR="0"/>
            <a:r>
              <a:rPr lang="en-US">
                <a:hlinkClick r:id="rId2"/>
              </a:rPr>
              <a:t>mesw@ufl.edu</a:t>
            </a:r>
            <a:endParaRPr lang="en-US"/>
          </a:p>
          <a:p>
            <a:pPr marR="0"/>
            <a:r>
              <a:rPr lang="en-US"/>
              <a:t>352-273-3538</a:t>
            </a:r>
          </a:p>
          <a:p>
            <a:pPr marR="0"/>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a:xfrm>
            <a:off x="457200" y="1905000"/>
            <a:ext cx="4040188" cy="3481057"/>
          </a:xfrm>
        </p:spPr>
        <p:txBody>
          <a:bodyPr/>
          <a:lstStyle/>
          <a:p>
            <a:r>
              <a:rPr lang="en-US" dirty="0"/>
              <a:t>List 7</a:t>
            </a:r>
          </a:p>
          <a:p>
            <a:pPr lvl="1"/>
            <a:r>
              <a:rPr lang="en-US" dirty="0"/>
              <a:t>Consistent</a:t>
            </a:r>
          </a:p>
          <a:p>
            <a:pPr lvl="1"/>
            <a:r>
              <a:rPr lang="en-US" dirty="0"/>
              <a:t>Dramatic</a:t>
            </a:r>
          </a:p>
          <a:p>
            <a:pPr lvl="1"/>
            <a:r>
              <a:rPr lang="en-US" dirty="0"/>
              <a:t>Optimistic</a:t>
            </a:r>
          </a:p>
          <a:p>
            <a:pPr lvl="1"/>
            <a:r>
              <a:rPr lang="en-US" dirty="0"/>
              <a:t>Agreeable</a:t>
            </a:r>
          </a:p>
          <a:p>
            <a:pPr lvl="1"/>
            <a:r>
              <a:rPr lang="en-US" dirty="0"/>
              <a:t>Competitive</a:t>
            </a:r>
          </a:p>
          <a:p>
            <a:pPr lvl="1"/>
            <a:r>
              <a:rPr lang="en-US" dirty="0"/>
              <a:t>Logical</a:t>
            </a:r>
          </a:p>
          <a:p>
            <a:pPr lvl="1"/>
            <a:endParaRPr lang="en-US" dirty="0"/>
          </a:p>
          <a:p>
            <a:pPr lvl="1"/>
            <a:endParaRPr lang="en-US" dirty="0"/>
          </a:p>
        </p:txBody>
      </p:sp>
      <p:sp>
        <p:nvSpPr>
          <p:cNvPr id="6" name="Content Placeholder 5"/>
          <p:cNvSpPr>
            <a:spLocks noGrp="1"/>
          </p:cNvSpPr>
          <p:nvPr>
            <p:ph sz="quarter" idx="4"/>
          </p:nvPr>
        </p:nvSpPr>
        <p:spPr/>
        <p:txBody>
          <a:bodyPr/>
          <a:lstStyle/>
          <a:p>
            <a:endParaRPr lang="en-US"/>
          </a:p>
        </p:txBody>
      </p:sp>
      <p:sp>
        <p:nvSpPr>
          <p:cNvPr id="7" name="Title 1"/>
          <p:cNvSpPr>
            <a:spLocks noGrp="1"/>
          </p:cNvSpPr>
          <p:nvPr>
            <p:ph type="title"/>
          </p:nvPr>
        </p:nvSpPr>
        <p:spPr>
          <a:xfrm>
            <a:off x="457200" y="273050"/>
            <a:ext cx="8229600" cy="1403350"/>
          </a:xfrm>
        </p:spPr>
        <p:txBody>
          <a:bodyPr>
            <a:normAutofit fontScale="90000"/>
          </a:bodyPr>
          <a:lstStyle/>
          <a:p>
            <a:r>
              <a:rPr lang="en-US" dirty="0"/>
              <a:t>Write down the </a:t>
            </a:r>
            <a:r>
              <a:rPr lang="en-US" b="0" dirty="0"/>
              <a:t>ONE </a:t>
            </a:r>
            <a:r>
              <a:rPr lang="en-US" dirty="0"/>
              <a:t>word from each list that best describes you.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Team Member Style</a:t>
            </a: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r>
              <a:rPr lang="en-US" dirty="0"/>
              <a:t>Direct</a:t>
            </a:r>
          </a:p>
        </p:txBody>
      </p:sp>
      <p:sp>
        <p:nvSpPr>
          <p:cNvPr id="5" name="Content Placeholder 4"/>
          <p:cNvSpPr>
            <a:spLocks noGrp="1"/>
          </p:cNvSpPr>
          <p:nvPr>
            <p:ph sz="quarter" idx="2"/>
          </p:nvPr>
        </p:nvSpPr>
        <p:spPr/>
        <p:txBody>
          <a:bodyPr>
            <a:normAutofit fontScale="92500" lnSpcReduction="20000"/>
          </a:bodyPr>
          <a:lstStyle/>
          <a:p>
            <a:r>
              <a:rPr lang="en-US" dirty="0"/>
              <a:t>Action Oriented</a:t>
            </a:r>
          </a:p>
          <a:p>
            <a:r>
              <a:rPr lang="en-US" dirty="0"/>
              <a:t>Adventurous</a:t>
            </a:r>
          </a:p>
          <a:p>
            <a:r>
              <a:rPr lang="en-US" dirty="0"/>
              <a:t>Authoritative</a:t>
            </a:r>
          </a:p>
          <a:p>
            <a:r>
              <a:rPr lang="en-US" dirty="0"/>
              <a:t>Candid</a:t>
            </a:r>
          </a:p>
          <a:p>
            <a:r>
              <a:rPr lang="en-US" dirty="0"/>
              <a:t>Challenging</a:t>
            </a:r>
          </a:p>
          <a:p>
            <a:r>
              <a:rPr lang="en-US" dirty="0"/>
              <a:t>Competitive</a:t>
            </a:r>
          </a:p>
          <a:p>
            <a:r>
              <a:rPr lang="en-US" dirty="0"/>
              <a:t>Hard Driving</a:t>
            </a:r>
          </a:p>
          <a:p>
            <a:r>
              <a:rPr lang="en-US" dirty="0"/>
              <a:t>Impressive</a:t>
            </a:r>
          </a:p>
          <a:p>
            <a:r>
              <a:rPr lang="en-US" dirty="0"/>
              <a:t>Powerful</a:t>
            </a:r>
          </a:p>
          <a:p>
            <a:r>
              <a:rPr lang="en-US" dirty="0"/>
              <a:t>Results Oriented</a:t>
            </a:r>
          </a:p>
          <a:p>
            <a:r>
              <a:rPr lang="en-US" dirty="0"/>
              <a:t>Self Reliant</a:t>
            </a:r>
          </a:p>
          <a:p>
            <a:r>
              <a:rPr lang="en-US" dirty="0"/>
              <a:t>Strong Willed</a:t>
            </a:r>
          </a:p>
        </p:txBody>
      </p:sp>
      <p:sp>
        <p:nvSpPr>
          <p:cNvPr id="6" name="Content Placeholder 5"/>
          <p:cNvSpPr>
            <a:spLocks noGrp="1"/>
          </p:cNvSpPr>
          <p:nvPr>
            <p:ph sz="quarter" idx="4"/>
          </p:nvPr>
        </p:nvSpPr>
        <p:spPr/>
        <p:txBody>
          <a:bodyPr/>
          <a:lstStyle/>
          <a:p>
            <a:endParaRPr lang="en-US" dirty="0"/>
          </a:p>
        </p:txBody>
      </p:sp>
      <p:sp>
        <p:nvSpPr>
          <p:cNvPr id="7" name="Isosceles Triangle 6"/>
          <p:cNvSpPr/>
          <p:nvPr/>
        </p:nvSpPr>
        <p:spPr>
          <a:xfrm>
            <a:off x="5410200" y="2362200"/>
            <a:ext cx="2895600" cy="2133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r>
              <a:rPr lang="en-US" dirty="0"/>
              <a:t>Spirited</a:t>
            </a:r>
          </a:p>
        </p:txBody>
      </p:sp>
      <p:sp>
        <p:nvSpPr>
          <p:cNvPr id="5" name="Content Placeholder 4"/>
          <p:cNvSpPr>
            <a:spLocks noGrp="1"/>
          </p:cNvSpPr>
          <p:nvPr>
            <p:ph sz="quarter" idx="2"/>
          </p:nvPr>
        </p:nvSpPr>
        <p:spPr/>
        <p:txBody>
          <a:bodyPr>
            <a:normAutofit fontScale="92500" lnSpcReduction="20000"/>
          </a:bodyPr>
          <a:lstStyle/>
          <a:p>
            <a:r>
              <a:rPr lang="en-US" dirty="0"/>
              <a:t>Animated</a:t>
            </a:r>
          </a:p>
          <a:p>
            <a:r>
              <a:rPr lang="en-US" dirty="0"/>
              <a:t>Charismatic</a:t>
            </a:r>
          </a:p>
          <a:p>
            <a:r>
              <a:rPr lang="en-US" dirty="0"/>
              <a:t>Dramatic</a:t>
            </a:r>
          </a:p>
          <a:p>
            <a:r>
              <a:rPr lang="en-US" dirty="0"/>
              <a:t>Enthusiastic</a:t>
            </a:r>
          </a:p>
          <a:p>
            <a:r>
              <a:rPr lang="en-US" dirty="0"/>
              <a:t>Lively</a:t>
            </a:r>
          </a:p>
          <a:p>
            <a:r>
              <a:rPr lang="en-US" dirty="0"/>
              <a:t>Motivating</a:t>
            </a:r>
          </a:p>
          <a:p>
            <a:r>
              <a:rPr lang="en-US" dirty="0"/>
              <a:t>Optimistic</a:t>
            </a:r>
          </a:p>
          <a:p>
            <a:r>
              <a:rPr lang="en-US" dirty="0"/>
              <a:t>Outgoing</a:t>
            </a:r>
          </a:p>
          <a:p>
            <a:r>
              <a:rPr lang="en-US" dirty="0"/>
              <a:t>Popular</a:t>
            </a:r>
          </a:p>
          <a:p>
            <a:r>
              <a:rPr lang="en-US" dirty="0"/>
              <a:t>Spontaneous</a:t>
            </a:r>
          </a:p>
          <a:p>
            <a:r>
              <a:rPr lang="en-US" dirty="0"/>
              <a:t>Stimulating</a:t>
            </a:r>
          </a:p>
          <a:p>
            <a:r>
              <a:rPr lang="en-US" dirty="0"/>
              <a:t>Talkative</a:t>
            </a:r>
          </a:p>
          <a:p>
            <a:endParaRPr lang="en-US" dirty="0"/>
          </a:p>
        </p:txBody>
      </p:sp>
      <p:sp>
        <p:nvSpPr>
          <p:cNvPr id="6" name="Content Placeholder 5"/>
          <p:cNvSpPr>
            <a:spLocks noGrp="1"/>
          </p:cNvSpPr>
          <p:nvPr>
            <p:ph sz="quarter" idx="4"/>
          </p:nvPr>
        </p:nvSpPr>
        <p:spPr/>
        <p:txBody>
          <a:bodyPr/>
          <a:lstStyle/>
          <a:p>
            <a:endParaRPr lang="en-US" dirty="0"/>
          </a:p>
        </p:txBody>
      </p:sp>
      <p:sp>
        <p:nvSpPr>
          <p:cNvPr id="7" name="Flowchart: Data 6"/>
          <p:cNvSpPr/>
          <p:nvPr/>
        </p:nvSpPr>
        <p:spPr>
          <a:xfrm>
            <a:off x="5410200" y="2514600"/>
            <a:ext cx="2895600" cy="2057400"/>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r>
              <a:rPr lang="en-US" dirty="0"/>
              <a:t>Considerate</a:t>
            </a:r>
          </a:p>
        </p:txBody>
      </p:sp>
      <p:sp>
        <p:nvSpPr>
          <p:cNvPr id="5" name="Content Placeholder 4"/>
          <p:cNvSpPr>
            <a:spLocks noGrp="1"/>
          </p:cNvSpPr>
          <p:nvPr>
            <p:ph sz="quarter" idx="2"/>
          </p:nvPr>
        </p:nvSpPr>
        <p:spPr/>
        <p:txBody>
          <a:bodyPr>
            <a:normAutofit fontScale="92500" lnSpcReduction="20000"/>
          </a:bodyPr>
          <a:lstStyle/>
          <a:p>
            <a:r>
              <a:rPr lang="en-US" dirty="0"/>
              <a:t>Accommodating</a:t>
            </a:r>
          </a:p>
          <a:p>
            <a:r>
              <a:rPr lang="en-US" dirty="0"/>
              <a:t>Agreeable</a:t>
            </a:r>
          </a:p>
          <a:p>
            <a:r>
              <a:rPr lang="en-US" dirty="0"/>
              <a:t>Appreciative</a:t>
            </a:r>
          </a:p>
          <a:p>
            <a:r>
              <a:rPr lang="en-US" dirty="0"/>
              <a:t>Cooperative</a:t>
            </a:r>
          </a:p>
          <a:p>
            <a:r>
              <a:rPr lang="en-US" dirty="0"/>
              <a:t>Diplomatic</a:t>
            </a:r>
          </a:p>
          <a:p>
            <a:r>
              <a:rPr lang="en-US" dirty="0"/>
              <a:t>Even Tempered</a:t>
            </a:r>
          </a:p>
          <a:p>
            <a:r>
              <a:rPr lang="en-US" dirty="0"/>
              <a:t>Generous</a:t>
            </a:r>
          </a:p>
          <a:p>
            <a:r>
              <a:rPr lang="en-US" dirty="0"/>
              <a:t>Patient</a:t>
            </a:r>
          </a:p>
          <a:p>
            <a:r>
              <a:rPr lang="en-US" dirty="0"/>
              <a:t>Sentimental</a:t>
            </a:r>
          </a:p>
          <a:p>
            <a:r>
              <a:rPr lang="en-US" dirty="0"/>
              <a:t>Supportive</a:t>
            </a:r>
          </a:p>
          <a:p>
            <a:r>
              <a:rPr lang="en-US" dirty="0"/>
              <a:t>Trusting</a:t>
            </a:r>
          </a:p>
          <a:p>
            <a:r>
              <a:rPr lang="en-US" dirty="0"/>
              <a:t>Understanding</a:t>
            </a:r>
          </a:p>
        </p:txBody>
      </p:sp>
      <p:sp>
        <p:nvSpPr>
          <p:cNvPr id="6" name="Content Placeholder 5"/>
          <p:cNvSpPr>
            <a:spLocks noGrp="1"/>
          </p:cNvSpPr>
          <p:nvPr>
            <p:ph sz="quarter" idx="4"/>
          </p:nvPr>
        </p:nvSpPr>
        <p:spPr/>
        <p:txBody>
          <a:bodyPr/>
          <a:lstStyle/>
          <a:p>
            <a:endParaRPr lang="en-US" dirty="0"/>
          </a:p>
        </p:txBody>
      </p:sp>
      <p:sp>
        <p:nvSpPr>
          <p:cNvPr id="7" name="Oval 6"/>
          <p:cNvSpPr/>
          <p:nvPr/>
        </p:nvSpPr>
        <p:spPr>
          <a:xfrm>
            <a:off x="5638800" y="2590800"/>
            <a:ext cx="22098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r>
              <a:rPr lang="en-US" dirty="0"/>
              <a:t>Systematic</a:t>
            </a:r>
          </a:p>
        </p:txBody>
      </p:sp>
      <p:sp>
        <p:nvSpPr>
          <p:cNvPr id="5" name="Content Placeholder 4"/>
          <p:cNvSpPr>
            <a:spLocks noGrp="1"/>
          </p:cNvSpPr>
          <p:nvPr>
            <p:ph sz="quarter" idx="2"/>
          </p:nvPr>
        </p:nvSpPr>
        <p:spPr/>
        <p:txBody>
          <a:bodyPr>
            <a:normAutofit fontScale="92500" lnSpcReduction="20000"/>
          </a:bodyPr>
          <a:lstStyle/>
          <a:p>
            <a:r>
              <a:rPr lang="en-US" dirty="0"/>
              <a:t>Accurate</a:t>
            </a:r>
          </a:p>
          <a:p>
            <a:r>
              <a:rPr lang="en-US" dirty="0"/>
              <a:t>Analytical</a:t>
            </a:r>
          </a:p>
          <a:p>
            <a:r>
              <a:rPr lang="en-US" dirty="0"/>
              <a:t>Consistent</a:t>
            </a:r>
          </a:p>
          <a:p>
            <a:r>
              <a:rPr lang="en-US" dirty="0"/>
              <a:t>Detail Oriented</a:t>
            </a:r>
          </a:p>
          <a:p>
            <a:r>
              <a:rPr lang="en-US" dirty="0"/>
              <a:t>Diligent</a:t>
            </a:r>
          </a:p>
          <a:p>
            <a:r>
              <a:rPr lang="en-US" dirty="0"/>
              <a:t>Logical</a:t>
            </a:r>
          </a:p>
          <a:p>
            <a:r>
              <a:rPr lang="en-US" dirty="0"/>
              <a:t>Meticulous</a:t>
            </a:r>
          </a:p>
          <a:p>
            <a:r>
              <a:rPr lang="en-US" dirty="0"/>
              <a:t>Orderly</a:t>
            </a:r>
          </a:p>
          <a:p>
            <a:r>
              <a:rPr lang="en-US" dirty="0"/>
              <a:t>Precise</a:t>
            </a:r>
          </a:p>
          <a:p>
            <a:r>
              <a:rPr lang="en-US" dirty="0"/>
              <a:t>Task Oriented</a:t>
            </a:r>
          </a:p>
          <a:p>
            <a:r>
              <a:rPr lang="en-US" dirty="0"/>
              <a:t>Technical</a:t>
            </a:r>
          </a:p>
          <a:p>
            <a:r>
              <a:rPr lang="en-US" dirty="0"/>
              <a:t>Thorough</a:t>
            </a:r>
          </a:p>
        </p:txBody>
      </p:sp>
      <p:sp>
        <p:nvSpPr>
          <p:cNvPr id="6" name="Content Placeholder 5"/>
          <p:cNvSpPr>
            <a:spLocks noGrp="1"/>
          </p:cNvSpPr>
          <p:nvPr>
            <p:ph sz="quarter" idx="4"/>
          </p:nvPr>
        </p:nvSpPr>
        <p:spPr/>
        <p:txBody>
          <a:bodyPr/>
          <a:lstStyle/>
          <a:p>
            <a:endParaRPr lang="en-US" dirty="0"/>
          </a:p>
        </p:txBody>
      </p:sp>
      <p:sp>
        <p:nvSpPr>
          <p:cNvPr id="7" name="Rectangle 6"/>
          <p:cNvSpPr/>
          <p:nvPr/>
        </p:nvSpPr>
        <p:spPr>
          <a:xfrm>
            <a:off x="5638800" y="2667000"/>
            <a:ext cx="19050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82942D4-51B2-435A-A788-2EB0C7B2E77F}" type="slidenum">
              <a:rPr lang="en-US"/>
              <a:pPr fontAlgn="base">
                <a:spcBef>
                  <a:spcPct val="0"/>
                </a:spcBef>
                <a:spcAft>
                  <a:spcPct val="0"/>
                </a:spcAft>
              </a:pPr>
              <a:t>15</a:t>
            </a:fld>
            <a:r>
              <a:rPr lang="en-US" sz="1600">
                <a:solidFill>
                  <a:schemeClr val="bg1"/>
                </a:solidFill>
              </a:rPr>
              <a:t> </a:t>
            </a:r>
          </a:p>
        </p:txBody>
      </p:sp>
      <p:sp>
        <p:nvSpPr>
          <p:cNvPr id="28675" name="Text Box 2"/>
          <p:cNvSpPr txBox="1">
            <a:spLocks noChangeArrowheads="1"/>
          </p:cNvSpPr>
          <p:nvPr/>
        </p:nvSpPr>
        <p:spPr bwMode="auto">
          <a:xfrm>
            <a:off x="0" y="228600"/>
            <a:ext cx="9144000" cy="823913"/>
          </a:xfrm>
          <a:prstGeom prst="rect">
            <a:avLst/>
          </a:prstGeom>
          <a:noFill/>
          <a:ln w="9525">
            <a:noFill/>
            <a:miter lim="800000"/>
            <a:headEnd/>
            <a:tailEnd/>
          </a:ln>
        </p:spPr>
        <p:txBody>
          <a:bodyPr>
            <a:spAutoFit/>
          </a:bodyPr>
          <a:lstStyle/>
          <a:p>
            <a:pPr algn="ctr">
              <a:spcBef>
                <a:spcPct val="50000"/>
              </a:spcBef>
            </a:pPr>
            <a:r>
              <a:rPr lang="en-US" sz="4800" b="1" dirty="0">
                <a:solidFill>
                  <a:srgbClr val="000099"/>
                </a:solidFill>
                <a:latin typeface="Century Gothic" pitchFamily="34" charset="0"/>
              </a:rPr>
              <a:t>Team Member Style Profile</a:t>
            </a:r>
          </a:p>
        </p:txBody>
      </p:sp>
      <p:pic>
        <p:nvPicPr>
          <p:cNvPr id="28676" name="Picture 4" descr="Q:\ACTIVEDIR\PRODUCT WIP\Whats My Team Member Style 0280E1 WIP\Whats My Team Member Style Support Files\Whats My Team Member Style Profile.jpg"/>
          <p:cNvPicPr>
            <a:picLocks noChangeAspect="1" noChangeArrowheads="1"/>
          </p:cNvPicPr>
          <p:nvPr/>
        </p:nvPicPr>
        <p:blipFill>
          <a:blip r:embed="rId2">
            <a:clrChange>
              <a:clrFrom>
                <a:srgbClr val="FFFFFF"/>
              </a:clrFrom>
              <a:clrTo>
                <a:srgbClr val="FFFFFF">
                  <a:alpha val="0"/>
                </a:srgbClr>
              </a:clrTo>
            </a:clrChange>
            <a:lum bright="-24000" contrast="30000"/>
            <a:grayscl/>
          </a:blip>
          <a:srcRect l="8144" t="7431" r="6689" b="5891"/>
          <a:stretch>
            <a:fillRect/>
          </a:stretch>
        </p:blipFill>
        <p:spPr bwMode="auto">
          <a:xfrm>
            <a:off x="2085975" y="1171575"/>
            <a:ext cx="4924425" cy="4924425"/>
          </a:xfrm>
          <a:prstGeom prst="rect">
            <a:avLst/>
          </a:prstGeom>
          <a:noFill/>
          <a:ln w="57150">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2F9101E-54AB-4BB5-A6EC-0DFE04EA2E32}" type="slidenum">
              <a:rPr lang="en-US"/>
              <a:pPr fontAlgn="base">
                <a:spcBef>
                  <a:spcPct val="0"/>
                </a:spcBef>
                <a:spcAft>
                  <a:spcPct val="0"/>
                </a:spcAft>
              </a:pPr>
              <a:t>16</a:t>
            </a:fld>
            <a:r>
              <a:rPr lang="en-US" sz="1600">
                <a:solidFill>
                  <a:schemeClr val="bg1"/>
                </a:solidFill>
              </a:rPr>
              <a:t> </a:t>
            </a:r>
          </a:p>
        </p:txBody>
      </p:sp>
      <p:sp>
        <p:nvSpPr>
          <p:cNvPr id="29699" name="Text Box 2"/>
          <p:cNvSpPr txBox="1">
            <a:spLocks noChangeArrowheads="1"/>
          </p:cNvSpPr>
          <p:nvPr/>
        </p:nvSpPr>
        <p:spPr bwMode="auto">
          <a:xfrm>
            <a:off x="0" y="228600"/>
            <a:ext cx="9144000" cy="823913"/>
          </a:xfrm>
          <a:prstGeom prst="rect">
            <a:avLst/>
          </a:prstGeom>
          <a:noFill/>
          <a:ln w="9525">
            <a:noFill/>
            <a:miter lim="800000"/>
            <a:headEnd/>
            <a:tailEnd/>
          </a:ln>
        </p:spPr>
        <p:txBody>
          <a:bodyPr>
            <a:spAutoFit/>
          </a:bodyPr>
          <a:lstStyle/>
          <a:p>
            <a:pPr algn="ctr">
              <a:spcBef>
                <a:spcPct val="50000"/>
              </a:spcBef>
            </a:pPr>
            <a:r>
              <a:rPr lang="en-US" sz="4800" b="1">
                <a:solidFill>
                  <a:srgbClr val="000099"/>
                </a:solidFill>
                <a:latin typeface="Century Gothic" pitchFamily="34" charset="0"/>
              </a:rPr>
              <a:t>Team Member Styles</a:t>
            </a:r>
            <a:endParaRPr lang="en-US" sz="4800" b="1" i="1">
              <a:solidFill>
                <a:srgbClr val="000099"/>
              </a:solidFill>
              <a:latin typeface="Century Gothic" pitchFamily="34" charset="0"/>
            </a:endParaRPr>
          </a:p>
        </p:txBody>
      </p:sp>
      <p:sp>
        <p:nvSpPr>
          <p:cNvPr id="29700" name="Text Box 3"/>
          <p:cNvSpPr txBox="1">
            <a:spLocks noChangeArrowheads="1"/>
          </p:cNvSpPr>
          <p:nvPr/>
        </p:nvSpPr>
        <p:spPr bwMode="auto">
          <a:xfrm>
            <a:off x="1676400" y="1524000"/>
            <a:ext cx="1676400" cy="549275"/>
          </a:xfrm>
          <a:prstGeom prst="rect">
            <a:avLst/>
          </a:prstGeom>
          <a:noFill/>
          <a:ln w="9525">
            <a:noFill/>
            <a:miter lim="800000"/>
            <a:headEnd/>
            <a:tailEnd/>
          </a:ln>
        </p:spPr>
        <p:txBody>
          <a:bodyPr>
            <a:spAutoFit/>
          </a:bodyPr>
          <a:lstStyle/>
          <a:p>
            <a:pPr algn="r">
              <a:spcBef>
                <a:spcPct val="50000"/>
              </a:spcBef>
            </a:pPr>
            <a:r>
              <a:rPr lang="en-US" sz="3000" b="1">
                <a:solidFill>
                  <a:srgbClr val="000099"/>
                </a:solidFill>
                <a:latin typeface="Century Gothic" pitchFamily="34" charset="0"/>
              </a:rPr>
              <a:t>DIRECT</a:t>
            </a:r>
          </a:p>
        </p:txBody>
      </p:sp>
      <p:sp>
        <p:nvSpPr>
          <p:cNvPr id="29701" name="Text Box 4"/>
          <p:cNvSpPr txBox="1">
            <a:spLocks noChangeArrowheads="1"/>
          </p:cNvSpPr>
          <p:nvPr/>
        </p:nvSpPr>
        <p:spPr bwMode="auto">
          <a:xfrm>
            <a:off x="1447800" y="2498725"/>
            <a:ext cx="1905000" cy="549275"/>
          </a:xfrm>
          <a:prstGeom prst="rect">
            <a:avLst/>
          </a:prstGeom>
          <a:noFill/>
          <a:ln w="9525">
            <a:noFill/>
            <a:miter lim="800000"/>
            <a:headEnd/>
            <a:tailEnd/>
          </a:ln>
        </p:spPr>
        <p:txBody>
          <a:bodyPr>
            <a:spAutoFit/>
          </a:bodyPr>
          <a:lstStyle/>
          <a:p>
            <a:pPr algn="r">
              <a:spcBef>
                <a:spcPct val="50000"/>
              </a:spcBef>
            </a:pPr>
            <a:r>
              <a:rPr lang="en-US" sz="3000" b="1">
                <a:solidFill>
                  <a:srgbClr val="000099"/>
                </a:solidFill>
                <a:latin typeface="Century Gothic" pitchFamily="34" charset="0"/>
              </a:rPr>
              <a:t>SPIRITED</a:t>
            </a:r>
          </a:p>
        </p:txBody>
      </p:sp>
      <p:sp>
        <p:nvSpPr>
          <p:cNvPr id="29702" name="Text Box 5"/>
          <p:cNvSpPr txBox="1">
            <a:spLocks noChangeArrowheads="1"/>
          </p:cNvSpPr>
          <p:nvPr/>
        </p:nvSpPr>
        <p:spPr bwMode="auto">
          <a:xfrm>
            <a:off x="381000" y="3489325"/>
            <a:ext cx="2971800" cy="549275"/>
          </a:xfrm>
          <a:prstGeom prst="rect">
            <a:avLst/>
          </a:prstGeom>
          <a:noFill/>
          <a:ln w="9525">
            <a:noFill/>
            <a:miter lim="800000"/>
            <a:headEnd/>
            <a:tailEnd/>
          </a:ln>
        </p:spPr>
        <p:txBody>
          <a:bodyPr>
            <a:spAutoFit/>
          </a:bodyPr>
          <a:lstStyle/>
          <a:p>
            <a:pPr algn="r">
              <a:spcBef>
                <a:spcPct val="50000"/>
              </a:spcBef>
            </a:pPr>
            <a:r>
              <a:rPr lang="en-US" sz="3000" b="1">
                <a:solidFill>
                  <a:srgbClr val="000099"/>
                </a:solidFill>
                <a:latin typeface="Century Gothic" pitchFamily="34" charset="0"/>
              </a:rPr>
              <a:t>CONSIDERATE</a:t>
            </a:r>
          </a:p>
        </p:txBody>
      </p:sp>
      <p:sp>
        <p:nvSpPr>
          <p:cNvPr id="29703" name="Text Box 6"/>
          <p:cNvSpPr txBox="1">
            <a:spLocks noChangeArrowheads="1"/>
          </p:cNvSpPr>
          <p:nvPr/>
        </p:nvSpPr>
        <p:spPr bwMode="auto">
          <a:xfrm>
            <a:off x="838200" y="4479925"/>
            <a:ext cx="2514600" cy="549275"/>
          </a:xfrm>
          <a:prstGeom prst="rect">
            <a:avLst/>
          </a:prstGeom>
          <a:noFill/>
          <a:ln w="9525">
            <a:noFill/>
            <a:miter lim="800000"/>
            <a:headEnd/>
            <a:tailEnd/>
          </a:ln>
        </p:spPr>
        <p:txBody>
          <a:bodyPr>
            <a:spAutoFit/>
          </a:bodyPr>
          <a:lstStyle/>
          <a:p>
            <a:pPr algn="r">
              <a:spcBef>
                <a:spcPct val="50000"/>
              </a:spcBef>
            </a:pPr>
            <a:r>
              <a:rPr lang="en-US" sz="3000" b="1">
                <a:solidFill>
                  <a:srgbClr val="000099"/>
                </a:solidFill>
                <a:latin typeface="Century Gothic" pitchFamily="34" charset="0"/>
              </a:rPr>
              <a:t>SYSTEMATIC</a:t>
            </a:r>
          </a:p>
        </p:txBody>
      </p:sp>
      <p:sp>
        <p:nvSpPr>
          <p:cNvPr id="29704" name="Text Box 7"/>
          <p:cNvSpPr txBox="1">
            <a:spLocks noChangeArrowheads="1"/>
          </p:cNvSpPr>
          <p:nvPr/>
        </p:nvSpPr>
        <p:spPr bwMode="auto">
          <a:xfrm>
            <a:off x="3429000" y="1508125"/>
            <a:ext cx="5791200" cy="549275"/>
          </a:xfrm>
          <a:prstGeom prst="rect">
            <a:avLst/>
          </a:prstGeom>
          <a:noFill/>
          <a:ln w="9525">
            <a:noFill/>
            <a:miter lim="800000"/>
            <a:headEnd/>
            <a:tailEnd/>
          </a:ln>
        </p:spPr>
        <p:txBody>
          <a:bodyPr>
            <a:spAutoFit/>
          </a:bodyPr>
          <a:lstStyle/>
          <a:p>
            <a:pPr>
              <a:spcBef>
                <a:spcPct val="50000"/>
              </a:spcBef>
            </a:pPr>
            <a:r>
              <a:rPr lang="en-US" sz="3000" b="1">
                <a:solidFill>
                  <a:srgbClr val="000099"/>
                </a:solidFill>
                <a:latin typeface="Century Gothic" pitchFamily="34" charset="0"/>
              </a:rPr>
              <a:t>Assertive, forward thinking</a:t>
            </a:r>
            <a:endParaRPr lang="en-US">
              <a:latin typeface="Lucida Sans Unicode" pitchFamily="34" charset="0"/>
            </a:endParaRPr>
          </a:p>
        </p:txBody>
      </p:sp>
      <p:sp>
        <p:nvSpPr>
          <p:cNvPr id="29705" name="Text Box 8"/>
          <p:cNvSpPr txBox="1">
            <a:spLocks noChangeArrowheads="1"/>
          </p:cNvSpPr>
          <p:nvPr/>
        </p:nvSpPr>
        <p:spPr bwMode="auto">
          <a:xfrm>
            <a:off x="3429000" y="2482850"/>
            <a:ext cx="4800600" cy="549275"/>
          </a:xfrm>
          <a:prstGeom prst="rect">
            <a:avLst/>
          </a:prstGeom>
          <a:noFill/>
          <a:ln w="9525">
            <a:noFill/>
            <a:miter lim="800000"/>
            <a:headEnd/>
            <a:tailEnd/>
          </a:ln>
        </p:spPr>
        <p:txBody>
          <a:bodyPr>
            <a:spAutoFit/>
          </a:bodyPr>
          <a:lstStyle/>
          <a:p>
            <a:pPr>
              <a:spcBef>
                <a:spcPct val="50000"/>
              </a:spcBef>
            </a:pPr>
            <a:r>
              <a:rPr lang="en-US" sz="3000" b="1">
                <a:solidFill>
                  <a:srgbClr val="000099"/>
                </a:solidFill>
                <a:latin typeface="Century Gothic" pitchFamily="34" charset="0"/>
              </a:rPr>
              <a:t>Energetic, creative</a:t>
            </a:r>
          </a:p>
        </p:txBody>
      </p:sp>
      <p:sp>
        <p:nvSpPr>
          <p:cNvPr id="29706" name="Text Box 9"/>
          <p:cNvSpPr txBox="1">
            <a:spLocks noChangeArrowheads="1"/>
          </p:cNvSpPr>
          <p:nvPr/>
        </p:nvSpPr>
        <p:spPr bwMode="auto">
          <a:xfrm>
            <a:off x="3429000" y="3473450"/>
            <a:ext cx="4343400" cy="549275"/>
          </a:xfrm>
          <a:prstGeom prst="rect">
            <a:avLst/>
          </a:prstGeom>
          <a:noFill/>
          <a:ln w="9525">
            <a:noFill/>
            <a:miter lim="800000"/>
            <a:headEnd/>
            <a:tailEnd/>
          </a:ln>
        </p:spPr>
        <p:txBody>
          <a:bodyPr>
            <a:spAutoFit/>
          </a:bodyPr>
          <a:lstStyle/>
          <a:p>
            <a:pPr>
              <a:spcBef>
                <a:spcPct val="50000"/>
              </a:spcBef>
            </a:pPr>
            <a:r>
              <a:rPr lang="en-US" sz="3000" b="1">
                <a:solidFill>
                  <a:srgbClr val="000099"/>
                </a:solidFill>
                <a:latin typeface="Century Gothic" pitchFamily="34" charset="0"/>
              </a:rPr>
              <a:t>Thoughtful, supportive</a:t>
            </a:r>
          </a:p>
        </p:txBody>
      </p:sp>
      <p:sp>
        <p:nvSpPr>
          <p:cNvPr id="29707" name="Text Box 10"/>
          <p:cNvSpPr txBox="1">
            <a:spLocks noChangeArrowheads="1"/>
          </p:cNvSpPr>
          <p:nvPr/>
        </p:nvSpPr>
        <p:spPr bwMode="auto">
          <a:xfrm>
            <a:off x="3429000" y="4449763"/>
            <a:ext cx="5943600" cy="549275"/>
          </a:xfrm>
          <a:prstGeom prst="rect">
            <a:avLst/>
          </a:prstGeom>
          <a:noFill/>
          <a:ln w="9525">
            <a:noFill/>
            <a:miter lim="800000"/>
            <a:headEnd/>
            <a:tailEnd/>
          </a:ln>
        </p:spPr>
        <p:txBody>
          <a:bodyPr>
            <a:spAutoFit/>
          </a:bodyPr>
          <a:lstStyle/>
          <a:p>
            <a:pPr>
              <a:spcBef>
                <a:spcPct val="50000"/>
              </a:spcBef>
            </a:pPr>
            <a:r>
              <a:rPr lang="en-US" sz="3000" b="1">
                <a:solidFill>
                  <a:srgbClr val="000099"/>
                </a:solidFill>
                <a:latin typeface="Century Gothic" pitchFamily="34" charset="0"/>
              </a:rPr>
              <a:t>Consistent, well-organized</a:t>
            </a:r>
            <a:endParaRPr lang="en-US">
              <a:latin typeface="Lucida Sans Unicode" pitchFamily="34"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solidFill>
              </a:rPr>
              <a:t>Direct Style</a:t>
            </a:r>
          </a:p>
        </p:txBody>
      </p:sp>
      <p:sp>
        <p:nvSpPr>
          <p:cNvPr id="3" name="Text Placeholder 2"/>
          <p:cNvSpPr>
            <a:spLocks noGrp="1"/>
          </p:cNvSpPr>
          <p:nvPr>
            <p:ph type="body" idx="1"/>
          </p:nvPr>
        </p:nvSpPr>
        <p:spPr/>
        <p:txBody>
          <a:bodyPr/>
          <a:lstStyle/>
          <a:p>
            <a:r>
              <a:rPr lang="en-US" dirty="0"/>
              <a:t>Strengths</a:t>
            </a:r>
          </a:p>
        </p:txBody>
      </p:sp>
      <p:sp>
        <p:nvSpPr>
          <p:cNvPr id="4" name="Text Placeholder 3"/>
          <p:cNvSpPr>
            <a:spLocks noGrp="1"/>
          </p:cNvSpPr>
          <p:nvPr>
            <p:ph type="body" sz="half" idx="3"/>
          </p:nvPr>
        </p:nvSpPr>
        <p:spPr/>
        <p:txBody>
          <a:bodyPr/>
          <a:lstStyle/>
          <a:p>
            <a:r>
              <a:rPr lang="en-US" dirty="0"/>
              <a:t>Trouble Spots</a:t>
            </a:r>
          </a:p>
        </p:txBody>
      </p:sp>
      <p:sp>
        <p:nvSpPr>
          <p:cNvPr id="5" name="Content Placeholder 4"/>
          <p:cNvSpPr>
            <a:spLocks noGrp="1"/>
          </p:cNvSpPr>
          <p:nvPr>
            <p:ph sz="quarter" idx="2"/>
          </p:nvPr>
        </p:nvSpPr>
        <p:spPr/>
        <p:txBody>
          <a:bodyPr/>
          <a:lstStyle/>
          <a:p>
            <a:r>
              <a:rPr lang="en-US" b="1" dirty="0">
                <a:solidFill>
                  <a:srgbClr val="000099"/>
                </a:solidFill>
                <a:latin typeface="Century Gothic" pitchFamily="34" charset="0"/>
              </a:rPr>
              <a:t>Focuses on the big picture</a:t>
            </a:r>
          </a:p>
          <a:p>
            <a:r>
              <a:rPr lang="en-US" b="1" dirty="0">
                <a:solidFill>
                  <a:srgbClr val="000099"/>
                </a:solidFill>
                <a:latin typeface="Century Gothic" pitchFamily="34" charset="0"/>
              </a:rPr>
              <a:t>Believes that conflict can be constructive</a:t>
            </a:r>
          </a:p>
          <a:p>
            <a:r>
              <a:rPr lang="en-US" b="1" dirty="0">
                <a:solidFill>
                  <a:srgbClr val="000099"/>
                </a:solidFill>
                <a:latin typeface="Century Gothic" pitchFamily="34" charset="0"/>
              </a:rPr>
              <a:t>Takes risks</a:t>
            </a:r>
          </a:p>
          <a:p>
            <a:r>
              <a:rPr lang="en-US" b="1" dirty="0">
                <a:solidFill>
                  <a:srgbClr val="000099"/>
                </a:solidFill>
                <a:latin typeface="Century Gothic" pitchFamily="34" charset="0"/>
              </a:rPr>
              <a:t>Communicates assertively</a:t>
            </a:r>
            <a:endParaRPr lang="en-US" dirty="0"/>
          </a:p>
        </p:txBody>
      </p:sp>
      <p:sp>
        <p:nvSpPr>
          <p:cNvPr id="6" name="Content Placeholder 5"/>
          <p:cNvSpPr>
            <a:spLocks noGrp="1"/>
          </p:cNvSpPr>
          <p:nvPr>
            <p:ph sz="quarter" idx="4"/>
          </p:nvPr>
        </p:nvSpPr>
        <p:spPr/>
        <p:txBody>
          <a:bodyPr/>
          <a:lstStyle/>
          <a:p>
            <a:r>
              <a:rPr lang="en-US" b="1" dirty="0">
                <a:solidFill>
                  <a:schemeClr val="accent4"/>
                </a:solidFill>
                <a:latin typeface="Century Gothic" pitchFamily="34" charset="0"/>
              </a:rPr>
              <a:t>Loves generating new ideas</a:t>
            </a:r>
          </a:p>
          <a:p>
            <a:r>
              <a:rPr lang="en-US" b="1" dirty="0">
                <a:solidFill>
                  <a:schemeClr val="accent4"/>
                </a:solidFill>
                <a:latin typeface="Century Gothic" pitchFamily="34" charset="0"/>
              </a:rPr>
              <a:t>Open to change</a:t>
            </a:r>
          </a:p>
          <a:p>
            <a:r>
              <a:rPr lang="en-US" b="1" dirty="0">
                <a:solidFill>
                  <a:schemeClr val="accent4"/>
                </a:solidFill>
                <a:latin typeface="Century Gothic" pitchFamily="34" charset="0"/>
              </a:rPr>
              <a:t>Recognizes and praises the accomplishments of others</a:t>
            </a:r>
          </a:p>
          <a:p>
            <a:r>
              <a:rPr lang="en-US" b="1" dirty="0">
                <a:solidFill>
                  <a:schemeClr val="accent4"/>
                </a:solidFill>
                <a:latin typeface="Century Gothic" pitchFamily="34" charset="0"/>
              </a:rPr>
              <a:t>Has lots of energy &amp; enthusiasm</a:t>
            </a:r>
          </a:p>
        </p:txBody>
      </p:sp>
      <p:sp>
        <p:nvSpPr>
          <p:cNvPr id="7" name="Text Box 9"/>
          <p:cNvSpPr txBox="1">
            <a:spLocks noChangeArrowheads="1"/>
          </p:cNvSpPr>
          <p:nvPr/>
        </p:nvSpPr>
        <p:spPr bwMode="auto">
          <a:xfrm>
            <a:off x="1447800" y="2117725"/>
            <a:ext cx="6137275" cy="549275"/>
          </a:xfrm>
          <a:prstGeom prst="rect">
            <a:avLst/>
          </a:prstGeom>
          <a:noFill/>
          <a:ln w="9525">
            <a:noFill/>
            <a:miter lim="800000"/>
            <a:headEnd/>
            <a:tailEnd/>
          </a:ln>
        </p:spPr>
        <p:txBody>
          <a:bodyPr>
            <a:spAutoFit/>
          </a:bodyPr>
          <a:lstStyle/>
          <a:p>
            <a:pPr>
              <a:spcBef>
                <a:spcPct val="50000"/>
              </a:spcBef>
            </a:pPr>
            <a:r>
              <a:rPr lang="en-US" sz="3000" b="1" dirty="0">
                <a:solidFill>
                  <a:srgbClr val="000099"/>
                </a:solidFill>
                <a:latin typeface="Century Gothic" pitchFamily="34"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solidFill>
              </a:rPr>
              <a:t>Spirited</a:t>
            </a:r>
          </a:p>
        </p:txBody>
      </p:sp>
      <p:sp>
        <p:nvSpPr>
          <p:cNvPr id="3" name="Text Placeholder 2"/>
          <p:cNvSpPr>
            <a:spLocks noGrp="1"/>
          </p:cNvSpPr>
          <p:nvPr>
            <p:ph type="body" idx="1"/>
          </p:nvPr>
        </p:nvSpPr>
        <p:spPr/>
        <p:txBody>
          <a:bodyPr/>
          <a:lstStyle/>
          <a:p>
            <a:r>
              <a:rPr lang="en-US" dirty="0"/>
              <a:t>Strengths</a:t>
            </a:r>
          </a:p>
        </p:txBody>
      </p:sp>
      <p:sp>
        <p:nvSpPr>
          <p:cNvPr id="4" name="Text Placeholder 3"/>
          <p:cNvSpPr>
            <a:spLocks noGrp="1"/>
          </p:cNvSpPr>
          <p:nvPr>
            <p:ph type="body" sz="half" idx="3"/>
          </p:nvPr>
        </p:nvSpPr>
        <p:spPr/>
        <p:txBody>
          <a:bodyPr/>
          <a:lstStyle/>
          <a:p>
            <a:r>
              <a:rPr lang="en-US" dirty="0"/>
              <a:t>Trouble Spots</a:t>
            </a:r>
          </a:p>
        </p:txBody>
      </p:sp>
      <p:sp>
        <p:nvSpPr>
          <p:cNvPr id="5" name="Content Placeholder 4"/>
          <p:cNvSpPr>
            <a:spLocks noGrp="1"/>
          </p:cNvSpPr>
          <p:nvPr>
            <p:ph sz="quarter" idx="2"/>
          </p:nvPr>
        </p:nvSpPr>
        <p:spPr/>
        <p:txBody>
          <a:bodyPr/>
          <a:lstStyle/>
          <a:p>
            <a:r>
              <a:rPr lang="en-US" b="1" dirty="0">
                <a:solidFill>
                  <a:schemeClr val="accent4"/>
                </a:solidFill>
                <a:latin typeface="Century Gothic" pitchFamily="34" charset="0"/>
              </a:rPr>
              <a:t>Generates excitement</a:t>
            </a:r>
          </a:p>
          <a:p>
            <a:r>
              <a:rPr lang="en-US" b="1" dirty="0">
                <a:solidFill>
                  <a:schemeClr val="accent4"/>
                </a:solidFill>
                <a:latin typeface="Century Gothic" pitchFamily="34" charset="0"/>
              </a:rPr>
              <a:t>Is spontaneous</a:t>
            </a:r>
          </a:p>
          <a:p>
            <a:r>
              <a:rPr lang="en-US" b="1" dirty="0">
                <a:solidFill>
                  <a:schemeClr val="accent4"/>
                </a:solidFill>
                <a:latin typeface="Century Gothic" pitchFamily="34" charset="0"/>
              </a:rPr>
              <a:t>Has good persuasive skills</a:t>
            </a:r>
          </a:p>
          <a:p>
            <a:pPr>
              <a:buNone/>
            </a:pPr>
            <a:endParaRPr lang="en-US" dirty="0"/>
          </a:p>
        </p:txBody>
      </p:sp>
      <p:sp>
        <p:nvSpPr>
          <p:cNvPr id="6" name="Content Placeholder 5"/>
          <p:cNvSpPr>
            <a:spLocks noGrp="1"/>
          </p:cNvSpPr>
          <p:nvPr>
            <p:ph sz="quarter" idx="4"/>
          </p:nvPr>
        </p:nvSpPr>
        <p:spPr/>
        <p:txBody>
          <a:bodyPr/>
          <a:lstStyle/>
          <a:p>
            <a:r>
              <a:rPr lang="en-US" b="1" dirty="0">
                <a:solidFill>
                  <a:schemeClr val="accent4"/>
                </a:solidFill>
                <a:latin typeface="Century Gothic" pitchFamily="34" charset="0"/>
              </a:rPr>
              <a:t>May exaggerate</a:t>
            </a:r>
          </a:p>
          <a:p>
            <a:r>
              <a:rPr lang="en-US" b="1" dirty="0">
                <a:solidFill>
                  <a:schemeClr val="accent4"/>
                </a:solidFill>
                <a:latin typeface="Century Gothic" pitchFamily="34" charset="0"/>
              </a:rPr>
              <a:t>May become over-dramatic</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solidFill>
              </a:rPr>
              <a:t>Considerate</a:t>
            </a:r>
          </a:p>
        </p:txBody>
      </p:sp>
      <p:sp>
        <p:nvSpPr>
          <p:cNvPr id="3" name="Text Placeholder 2"/>
          <p:cNvSpPr>
            <a:spLocks noGrp="1"/>
          </p:cNvSpPr>
          <p:nvPr>
            <p:ph type="body" idx="1"/>
          </p:nvPr>
        </p:nvSpPr>
        <p:spPr/>
        <p:txBody>
          <a:bodyPr/>
          <a:lstStyle/>
          <a:p>
            <a:r>
              <a:rPr lang="en-US" dirty="0"/>
              <a:t>Strengths</a:t>
            </a:r>
          </a:p>
        </p:txBody>
      </p:sp>
      <p:sp>
        <p:nvSpPr>
          <p:cNvPr id="4" name="Text Placeholder 3"/>
          <p:cNvSpPr>
            <a:spLocks noGrp="1"/>
          </p:cNvSpPr>
          <p:nvPr>
            <p:ph type="body" sz="half" idx="3"/>
          </p:nvPr>
        </p:nvSpPr>
        <p:spPr/>
        <p:txBody>
          <a:bodyPr/>
          <a:lstStyle/>
          <a:p>
            <a:r>
              <a:rPr lang="en-US" dirty="0"/>
              <a:t>Trouble Spots</a:t>
            </a:r>
          </a:p>
        </p:txBody>
      </p:sp>
      <p:sp>
        <p:nvSpPr>
          <p:cNvPr id="5" name="Content Placeholder 4"/>
          <p:cNvSpPr>
            <a:spLocks noGrp="1"/>
          </p:cNvSpPr>
          <p:nvPr>
            <p:ph sz="quarter" idx="2"/>
          </p:nvPr>
        </p:nvSpPr>
        <p:spPr/>
        <p:txBody>
          <a:bodyPr/>
          <a:lstStyle/>
          <a:p>
            <a:r>
              <a:rPr lang="en-US" b="1" dirty="0">
                <a:solidFill>
                  <a:schemeClr val="accent4"/>
                </a:solidFill>
                <a:latin typeface="Century Gothic" pitchFamily="34" charset="0"/>
              </a:rPr>
              <a:t>Listens actively</a:t>
            </a:r>
          </a:p>
          <a:p>
            <a:r>
              <a:rPr lang="en-US" b="1" dirty="0">
                <a:solidFill>
                  <a:schemeClr val="accent4"/>
                </a:solidFill>
                <a:latin typeface="Century Gothic" pitchFamily="34" charset="0"/>
              </a:rPr>
              <a:t>Considers others’ feelings</a:t>
            </a:r>
          </a:p>
          <a:p>
            <a:r>
              <a:rPr lang="en-US" b="1" dirty="0">
                <a:solidFill>
                  <a:schemeClr val="accent4"/>
                </a:solidFill>
                <a:latin typeface="Century Gothic" pitchFamily="34" charset="0"/>
              </a:rPr>
              <a:t>Is patient</a:t>
            </a:r>
          </a:p>
        </p:txBody>
      </p:sp>
      <p:sp>
        <p:nvSpPr>
          <p:cNvPr id="6" name="Content Placeholder 5"/>
          <p:cNvSpPr>
            <a:spLocks noGrp="1"/>
          </p:cNvSpPr>
          <p:nvPr>
            <p:ph sz="quarter" idx="4"/>
          </p:nvPr>
        </p:nvSpPr>
        <p:spPr/>
        <p:txBody>
          <a:bodyPr/>
          <a:lstStyle/>
          <a:p>
            <a:r>
              <a:rPr lang="en-US" b="1" dirty="0">
                <a:solidFill>
                  <a:schemeClr val="accent4"/>
                </a:solidFill>
                <a:latin typeface="Century Gothic" pitchFamily="34" charset="0"/>
              </a:rPr>
              <a:t>May avoid conflict</a:t>
            </a:r>
          </a:p>
          <a:p>
            <a:r>
              <a:rPr lang="en-US" b="1" dirty="0">
                <a:solidFill>
                  <a:schemeClr val="accent4"/>
                </a:solidFill>
                <a:latin typeface="Century Gothic" pitchFamily="34" charset="0"/>
              </a:rPr>
              <a:t>May give in easily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457200" y="1981200"/>
            <a:ext cx="8229600" cy="4025900"/>
          </a:xfrm>
        </p:spPr>
        <p:txBody>
          <a:bodyPr>
            <a:normAutofit fontScale="92500" lnSpcReduction="10000"/>
          </a:bodyPr>
          <a:lstStyle/>
          <a:p>
            <a:r>
              <a:rPr lang="en-US" dirty="0"/>
              <a:t>Understand the strengths and weaknesses of your team member style </a:t>
            </a:r>
          </a:p>
          <a:p>
            <a:r>
              <a:rPr lang="en-US" dirty="0"/>
              <a:t>Understand the four phases of the team-work cycle</a:t>
            </a:r>
          </a:p>
          <a:p>
            <a:r>
              <a:rPr lang="en-US" dirty="0"/>
              <a:t>Know the eight roles that team members can play and be able to identify them in practice</a:t>
            </a:r>
          </a:p>
          <a:p>
            <a:r>
              <a:rPr lang="en-US" dirty="0"/>
              <a:t>Know your personal phase and role preferences</a:t>
            </a:r>
          </a:p>
          <a:p>
            <a:r>
              <a:rPr lang="en-US" dirty="0"/>
              <a:t>Be able to use the strengths and weaknesses of your team member style to enhance team performance</a:t>
            </a:r>
          </a:p>
          <a:p>
            <a:endParaRPr lang="en-US" dirty="0"/>
          </a:p>
        </p:txBody>
      </p:sp>
      <p:sp>
        <p:nvSpPr>
          <p:cNvPr id="3" name="Title 2"/>
          <p:cNvSpPr>
            <a:spLocks noGrp="1"/>
          </p:cNvSpPr>
          <p:nvPr>
            <p:ph type="title"/>
          </p:nvPr>
        </p:nvSpPr>
        <p:spPr>
          <a:xfrm>
            <a:off x="457200" y="274638"/>
            <a:ext cx="8229600" cy="1401762"/>
          </a:xfrm>
        </p:spPr>
        <p:txBody>
          <a:bodyPr>
            <a:normAutofit fontScale="90000"/>
          </a:bodyPr>
          <a:lstStyle/>
          <a:p>
            <a:pPr fontAlgn="auto">
              <a:spcAft>
                <a:spcPts val="0"/>
              </a:spcAft>
              <a:defRPr/>
            </a:pPr>
            <a:r>
              <a:rPr lang="en-US" dirty="0"/>
              <a:t>Objective 1: Improve your effectiveness as a team member</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solidFill>
              </a:rPr>
              <a:t>Systematic</a:t>
            </a:r>
          </a:p>
        </p:txBody>
      </p:sp>
      <p:sp>
        <p:nvSpPr>
          <p:cNvPr id="3" name="Text Placeholder 2"/>
          <p:cNvSpPr>
            <a:spLocks noGrp="1"/>
          </p:cNvSpPr>
          <p:nvPr>
            <p:ph type="body" idx="1"/>
          </p:nvPr>
        </p:nvSpPr>
        <p:spPr/>
        <p:txBody>
          <a:bodyPr/>
          <a:lstStyle/>
          <a:p>
            <a:r>
              <a:rPr lang="en-US" dirty="0"/>
              <a:t>Strengths</a:t>
            </a:r>
          </a:p>
        </p:txBody>
      </p:sp>
      <p:sp>
        <p:nvSpPr>
          <p:cNvPr id="4" name="Text Placeholder 3"/>
          <p:cNvSpPr>
            <a:spLocks noGrp="1"/>
          </p:cNvSpPr>
          <p:nvPr>
            <p:ph type="body" sz="half" idx="3"/>
          </p:nvPr>
        </p:nvSpPr>
        <p:spPr/>
        <p:txBody>
          <a:bodyPr/>
          <a:lstStyle/>
          <a:p>
            <a:r>
              <a:rPr lang="en-US" dirty="0"/>
              <a:t>Trouble Spots</a:t>
            </a:r>
          </a:p>
        </p:txBody>
      </p:sp>
      <p:sp>
        <p:nvSpPr>
          <p:cNvPr id="5" name="Content Placeholder 4"/>
          <p:cNvSpPr>
            <a:spLocks noGrp="1"/>
          </p:cNvSpPr>
          <p:nvPr>
            <p:ph sz="quarter" idx="2"/>
          </p:nvPr>
        </p:nvSpPr>
        <p:spPr/>
        <p:txBody>
          <a:bodyPr/>
          <a:lstStyle/>
          <a:p>
            <a:r>
              <a:rPr lang="en-US" b="1" dirty="0">
                <a:solidFill>
                  <a:schemeClr val="accent4"/>
                </a:solidFill>
                <a:latin typeface="Century Gothic" pitchFamily="34" charset="0"/>
              </a:rPr>
              <a:t>Makes decisions based on facts</a:t>
            </a:r>
          </a:p>
          <a:p>
            <a:r>
              <a:rPr lang="en-US" b="1" dirty="0">
                <a:solidFill>
                  <a:schemeClr val="accent4"/>
                </a:solidFill>
                <a:latin typeface="Century Gothic" pitchFamily="34" charset="0"/>
              </a:rPr>
              <a:t>Is analytical</a:t>
            </a:r>
          </a:p>
          <a:p>
            <a:r>
              <a:rPr lang="en-US" b="1" dirty="0">
                <a:solidFill>
                  <a:schemeClr val="accent4"/>
                </a:solidFill>
                <a:latin typeface="Century Gothic" pitchFamily="34" charset="0"/>
              </a:rPr>
              <a:t>Stays calm and rational</a:t>
            </a:r>
          </a:p>
        </p:txBody>
      </p:sp>
      <p:sp>
        <p:nvSpPr>
          <p:cNvPr id="6" name="Content Placeholder 5"/>
          <p:cNvSpPr>
            <a:spLocks noGrp="1"/>
          </p:cNvSpPr>
          <p:nvPr>
            <p:ph sz="quarter" idx="4"/>
          </p:nvPr>
        </p:nvSpPr>
        <p:spPr/>
        <p:txBody>
          <a:bodyPr/>
          <a:lstStyle/>
          <a:p>
            <a:r>
              <a:rPr lang="en-US" b="1" dirty="0">
                <a:solidFill>
                  <a:schemeClr val="accent4"/>
                </a:solidFill>
                <a:latin typeface="Century Gothic" pitchFamily="34" charset="0"/>
              </a:rPr>
              <a:t>May become bogged down in details</a:t>
            </a:r>
          </a:p>
          <a:p>
            <a:r>
              <a:rPr lang="en-US" b="1" dirty="0">
                <a:solidFill>
                  <a:schemeClr val="accent4"/>
                </a:solidFill>
                <a:latin typeface="Century Gothic" pitchFamily="34" charset="0"/>
              </a:rPr>
              <a:t>May be impersonal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400050"/>
            <a:ext cx="7848600" cy="609600"/>
          </a:xfrm>
        </p:spPr>
        <p:txBody>
          <a:bodyPr>
            <a:normAutofit fontScale="90000"/>
          </a:bodyPr>
          <a:lstStyle/>
          <a:p>
            <a:pPr fontAlgn="auto">
              <a:spcAft>
                <a:spcPts val="0"/>
              </a:spcAft>
              <a:defRPr/>
            </a:pPr>
            <a:r>
              <a:rPr lang="en-US" sz="4200" dirty="0"/>
              <a:t>THE TEAM-WORK CYCLE</a:t>
            </a:r>
          </a:p>
        </p:txBody>
      </p:sp>
      <p:sp>
        <p:nvSpPr>
          <p:cNvPr id="15364" name="Line 4"/>
          <p:cNvSpPr>
            <a:spLocks noChangeShapeType="1"/>
          </p:cNvSpPr>
          <p:nvPr/>
        </p:nvSpPr>
        <p:spPr bwMode="auto">
          <a:xfrm>
            <a:off x="2057400" y="3924300"/>
            <a:ext cx="5181600" cy="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15365" name="Line 5"/>
          <p:cNvSpPr>
            <a:spLocks noChangeShapeType="1"/>
          </p:cNvSpPr>
          <p:nvPr/>
        </p:nvSpPr>
        <p:spPr bwMode="auto">
          <a:xfrm>
            <a:off x="4572000" y="1409700"/>
            <a:ext cx="0" cy="495300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grpSp>
        <p:nvGrpSpPr>
          <p:cNvPr id="2" name="Group 16"/>
          <p:cNvGrpSpPr>
            <a:grpSpLocks/>
          </p:cNvGrpSpPr>
          <p:nvPr/>
        </p:nvGrpSpPr>
        <p:grpSpPr bwMode="auto">
          <a:xfrm>
            <a:off x="2057400" y="1409700"/>
            <a:ext cx="5181600" cy="4953000"/>
            <a:chOff x="1728" y="672"/>
            <a:chExt cx="3264" cy="3120"/>
          </a:xfrm>
        </p:grpSpPr>
        <p:sp>
          <p:nvSpPr>
            <p:cNvPr id="15363" name="Oval 3"/>
            <p:cNvSpPr>
              <a:spLocks noChangeArrowheads="1"/>
            </p:cNvSpPr>
            <p:nvPr/>
          </p:nvSpPr>
          <p:spPr bwMode="auto">
            <a:xfrm>
              <a:off x="1728" y="672"/>
              <a:ext cx="3264" cy="3120"/>
            </a:xfrm>
            <a:prstGeom prst="ellipse">
              <a:avLst/>
            </a:prstGeom>
            <a:noFill/>
            <a:ln w="76200">
              <a:solidFill>
                <a:srgbClr val="C0C0C0"/>
              </a:solidFill>
              <a:round/>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en-US">
                <a:latin typeface="+mn-lt"/>
              </a:endParaRPr>
            </a:p>
          </p:txBody>
        </p:sp>
        <p:sp>
          <p:nvSpPr>
            <p:cNvPr id="43016" name="Text Box 6"/>
            <p:cNvSpPr txBox="1">
              <a:spLocks noChangeArrowheads="1"/>
            </p:cNvSpPr>
            <p:nvPr/>
          </p:nvSpPr>
          <p:spPr bwMode="auto">
            <a:xfrm>
              <a:off x="3360" y="1536"/>
              <a:ext cx="1584" cy="442"/>
            </a:xfrm>
            <a:prstGeom prst="rect">
              <a:avLst/>
            </a:prstGeom>
            <a:noFill/>
            <a:ln w="9525">
              <a:noFill/>
              <a:miter lim="800000"/>
              <a:headEnd/>
              <a:tailEnd/>
            </a:ln>
          </p:spPr>
          <p:txBody>
            <a:bodyPr>
              <a:spAutoFit/>
            </a:bodyPr>
            <a:lstStyle/>
            <a:p>
              <a:r>
                <a:rPr lang="en-US" sz="2000" b="1">
                  <a:latin typeface="Lucida Sans Unicode" pitchFamily="34" charset="0"/>
                </a:rPr>
                <a:t>1. </a:t>
              </a:r>
              <a:br>
                <a:rPr lang="en-US" sz="2000" b="1">
                  <a:latin typeface="Lucida Sans Unicode" pitchFamily="34" charset="0"/>
                </a:rPr>
              </a:br>
              <a:r>
                <a:rPr lang="en-US" sz="2000" b="1">
                  <a:solidFill>
                    <a:srgbClr val="1A41BC"/>
                  </a:solidFill>
                  <a:latin typeface="Lucida Sans Unicode" pitchFamily="34" charset="0"/>
                </a:rPr>
                <a:t>INITIATION</a:t>
              </a:r>
            </a:p>
          </p:txBody>
        </p:sp>
      </p:grpSp>
      <p:sp>
        <p:nvSpPr>
          <p:cNvPr id="43014" name="Rectangle 17"/>
          <p:cNvSpPr>
            <a:spLocks noChangeArrowheads="1"/>
          </p:cNvSpPr>
          <p:nvPr/>
        </p:nvSpPr>
        <p:spPr bwMode="auto">
          <a:xfrm>
            <a:off x="101600" y="6248400"/>
            <a:ext cx="495300" cy="457200"/>
          </a:xfrm>
          <a:prstGeom prst="rect">
            <a:avLst/>
          </a:prstGeom>
          <a:noFill/>
          <a:ln w="9525">
            <a:noFill/>
            <a:miter lim="800000"/>
            <a:headEnd/>
            <a:tailEnd/>
          </a:ln>
        </p:spPr>
        <p:txBody>
          <a:bodyPr/>
          <a:lstStyle/>
          <a:p>
            <a:r>
              <a:rPr lang="en-US" sz="1600">
                <a:latin typeface="Arial Black" pitchFamily="34" charset="0"/>
              </a:rPr>
              <a:t>7</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225425" indent="-225425" fontAlgn="auto">
              <a:spcAft>
                <a:spcPts val="0"/>
              </a:spcAft>
              <a:buFont typeface="Wingdings" pitchFamily="2" charset="2"/>
              <a:buChar char="Ø"/>
              <a:defRPr/>
            </a:pPr>
            <a:r>
              <a:rPr lang="en-US" sz="2400" b="1" dirty="0"/>
              <a:t>The first phase of the Team-Work Cycle occurs when the task is defined.</a:t>
            </a:r>
          </a:p>
          <a:p>
            <a:pPr marL="225425" indent="-225425" fontAlgn="auto">
              <a:spcAft>
                <a:spcPts val="0"/>
              </a:spcAft>
              <a:buFont typeface="Wingdings 3"/>
              <a:buNone/>
              <a:defRPr/>
            </a:pPr>
            <a:endParaRPr lang="en-US" sz="2400" b="1" dirty="0"/>
          </a:p>
          <a:p>
            <a:pPr marL="225425" indent="-225425" fontAlgn="auto">
              <a:spcAft>
                <a:spcPts val="0"/>
              </a:spcAft>
              <a:buFont typeface="Wingdings" pitchFamily="2" charset="2"/>
              <a:buChar char="Ø"/>
              <a:defRPr/>
            </a:pPr>
            <a:r>
              <a:rPr lang="en-US" sz="2400" b="1" dirty="0"/>
              <a:t>The task may be a need to be satisfied, a question to be answered, an issue to be resolved, a decision to be reached, a goal to be met, a problem to be solved, a project to be completed, or any of several other types of work.</a:t>
            </a:r>
          </a:p>
          <a:p>
            <a:pPr marL="225425" indent="-225425" fontAlgn="auto">
              <a:spcAft>
                <a:spcPts val="0"/>
              </a:spcAft>
              <a:buFont typeface="Wingdings 3"/>
              <a:buNone/>
              <a:defRPr/>
            </a:pPr>
            <a:endParaRPr lang="en-US" sz="2400" b="1" dirty="0"/>
          </a:p>
          <a:p>
            <a:pPr marL="225425" indent="-225425" fontAlgn="auto">
              <a:spcAft>
                <a:spcPts val="0"/>
              </a:spcAft>
              <a:buFont typeface="Wingdings" pitchFamily="2" charset="2"/>
              <a:buChar char="Ø"/>
              <a:defRPr/>
            </a:pPr>
            <a:r>
              <a:rPr lang="en-US" sz="2400" b="1" dirty="0"/>
              <a:t>In this stage it is important to specify as concretely as possible what the task is and the results desired when the task is completed.</a:t>
            </a:r>
          </a:p>
          <a:p>
            <a:pPr marL="225425" indent="-225425" fontAlgn="auto">
              <a:spcAft>
                <a:spcPts val="0"/>
              </a:spcAft>
              <a:buFont typeface="Wingdings 3"/>
              <a:buNone/>
              <a:defRPr/>
            </a:pPr>
            <a:endParaRPr lang="en-US" sz="2400" b="1" dirty="0"/>
          </a:p>
          <a:p>
            <a:pPr marL="225425" indent="-225425" fontAlgn="auto">
              <a:spcAft>
                <a:spcPts val="0"/>
              </a:spcAft>
              <a:buFont typeface="Wingdings" pitchFamily="2" charset="2"/>
              <a:buChar char="Ø"/>
              <a:defRPr/>
            </a:pPr>
            <a:r>
              <a:rPr lang="en-US" sz="2400" b="1" dirty="0"/>
              <a:t>Failure in this phase may result in aimless floundering, wasted efforts, and/or dissolution of the work team in later stages.</a:t>
            </a:r>
            <a:endParaRPr lang="en-US" dirty="0"/>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lstStyle/>
          <a:p>
            <a:pPr fontAlgn="auto">
              <a:spcAft>
                <a:spcPts val="0"/>
              </a:spcAft>
              <a:defRPr/>
            </a:pPr>
            <a:r>
              <a:rPr lang="en-US" dirty="0"/>
              <a:t>Phase 1: Initiation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1143000" y="428625"/>
            <a:ext cx="7286625" cy="581025"/>
          </a:xfrm>
        </p:spPr>
        <p:txBody>
          <a:bodyPr>
            <a:normAutofit fontScale="90000"/>
          </a:bodyPr>
          <a:lstStyle/>
          <a:p>
            <a:pPr fontAlgn="auto">
              <a:spcAft>
                <a:spcPts val="0"/>
              </a:spcAft>
              <a:defRPr/>
            </a:pPr>
            <a:r>
              <a:rPr lang="en-US" sz="4200" dirty="0"/>
              <a:t>THE TEAM-WORK CYCLE</a:t>
            </a:r>
          </a:p>
        </p:txBody>
      </p:sp>
      <p:sp>
        <p:nvSpPr>
          <p:cNvPr id="211971" name="Oval 3"/>
          <p:cNvSpPr>
            <a:spLocks noChangeArrowheads="1"/>
          </p:cNvSpPr>
          <p:nvPr/>
        </p:nvSpPr>
        <p:spPr bwMode="auto">
          <a:xfrm>
            <a:off x="2028825" y="1457325"/>
            <a:ext cx="5181600" cy="4953000"/>
          </a:xfrm>
          <a:prstGeom prst="ellipse">
            <a:avLst/>
          </a:prstGeom>
          <a:noFill/>
          <a:ln w="76200">
            <a:solidFill>
              <a:srgbClr val="C0C0C0"/>
            </a:solidFill>
            <a:round/>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en-US">
              <a:latin typeface="+mn-lt"/>
            </a:endParaRPr>
          </a:p>
        </p:txBody>
      </p:sp>
      <p:sp>
        <p:nvSpPr>
          <p:cNvPr id="211972" name="Line 4"/>
          <p:cNvSpPr>
            <a:spLocks noChangeShapeType="1"/>
          </p:cNvSpPr>
          <p:nvPr/>
        </p:nvSpPr>
        <p:spPr bwMode="auto">
          <a:xfrm>
            <a:off x="2028825" y="3971925"/>
            <a:ext cx="5181600" cy="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211973" name="Line 5"/>
          <p:cNvSpPr>
            <a:spLocks noChangeShapeType="1"/>
          </p:cNvSpPr>
          <p:nvPr/>
        </p:nvSpPr>
        <p:spPr bwMode="auto">
          <a:xfrm>
            <a:off x="4543425" y="1457325"/>
            <a:ext cx="0" cy="495300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45062" name="Text Box 6"/>
          <p:cNvSpPr txBox="1">
            <a:spLocks noChangeArrowheads="1"/>
          </p:cNvSpPr>
          <p:nvPr/>
        </p:nvSpPr>
        <p:spPr bwMode="auto">
          <a:xfrm>
            <a:off x="4619625" y="2828925"/>
            <a:ext cx="2514600" cy="701675"/>
          </a:xfrm>
          <a:prstGeom prst="rect">
            <a:avLst/>
          </a:prstGeom>
          <a:noFill/>
          <a:ln w="9525">
            <a:noFill/>
            <a:miter lim="800000"/>
            <a:headEnd/>
            <a:tailEnd/>
          </a:ln>
        </p:spPr>
        <p:txBody>
          <a:bodyPr>
            <a:spAutoFit/>
          </a:bodyPr>
          <a:lstStyle/>
          <a:p>
            <a:r>
              <a:rPr lang="en-US" sz="2000" b="1">
                <a:latin typeface="Lucida Sans Unicode" pitchFamily="34" charset="0"/>
              </a:rPr>
              <a:t>1. </a:t>
            </a:r>
            <a:br>
              <a:rPr lang="en-US" sz="2000" b="1">
                <a:latin typeface="Lucida Sans Unicode" pitchFamily="34" charset="0"/>
              </a:rPr>
            </a:br>
            <a:r>
              <a:rPr lang="en-US" sz="2000" b="1">
                <a:latin typeface="Lucida Sans Unicode" pitchFamily="34" charset="0"/>
              </a:rPr>
              <a:t>INITIATION</a:t>
            </a:r>
          </a:p>
        </p:txBody>
      </p:sp>
      <p:sp>
        <p:nvSpPr>
          <p:cNvPr id="45063" name="Text Box 7"/>
          <p:cNvSpPr txBox="1">
            <a:spLocks noChangeArrowheads="1"/>
          </p:cNvSpPr>
          <p:nvPr/>
        </p:nvSpPr>
        <p:spPr bwMode="auto">
          <a:xfrm>
            <a:off x="4619625" y="4200525"/>
            <a:ext cx="2133600" cy="701675"/>
          </a:xfrm>
          <a:prstGeom prst="rect">
            <a:avLst/>
          </a:prstGeom>
          <a:noFill/>
          <a:ln w="9525">
            <a:noFill/>
            <a:miter lim="800000"/>
            <a:headEnd/>
            <a:tailEnd/>
          </a:ln>
        </p:spPr>
        <p:txBody>
          <a:bodyPr>
            <a:spAutoFit/>
          </a:bodyPr>
          <a:lstStyle/>
          <a:p>
            <a:r>
              <a:rPr lang="en-US" sz="2000" b="1">
                <a:latin typeface="Lucida Sans Unicode" pitchFamily="34" charset="0"/>
              </a:rPr>
              <a:t>2. </a:t>
            </a:r>
            <a:br>
              <a:rPr lang="en-US" sz="2000" b="1">
                <a:latin typeface="Lucida Sans Unicode" pitchFamily="34" charset="0"/>
              </a:rPr>
            </a:br>
            <a:r>
              <a:rPr lang="en-US" sz="2000" b="1">
                <a:latin typeface="Lucida Sans Unicode" pitchFamily="34" charset="0"/>
              </a:rPr>
              <a:t>IDEATION</a:t>
            </a:r>
          </a:p>
        </p:txBody>
      </p:sp>
      <p:sp>
        <p:nvSpPr>
          <p:cNvPr id="45064" name="Text Box 11"/>
          <p:cNvSpPr txBox="1">
            <a:spLocks noChangeArrowheads="1"/>
          </p:cNvSpPr>
          <p:nvPr/>
        </p:nvSpPr>
        <p:spPr bwMode="auto">
          <a:xfrm>
            <a:off x="2333625" y="1152525"/>
            <a:ext cx="2819400" cy="457200"/>
          </a:xfrm>
          <a:prstGeom prst="rect">
            <a:avLst/>
          </a:prstGeom>
          <a:noFill/>
          <a:ln w="9525">
            <a:noFill/>
            <a:miter lim="800000"/>
            <a:headEnd/>
            <a:tailEnd/>
          </a:ln>
        </p:spPr>
        <p:txBody>
          <a:bodyPr>
            <a:spAutoFit/>
          </a:bodyPr>
          <a:lstStyle/>
          <a:p>
            <a:endParaRPr lang="en-US" b="1">
              <a:latin typeface="Lucida Sans Unicode" pitchFamily="34" charset="0"/>
            </a:endParaRPr>
          </a:p>
        </p:txBody>
      </p:sp>
      <p:sp>
        <p:nvSpPr>
          <p:cNvPr id="211982" name="Text Box 14"/>
          <p:cNvSpPr txBox="1">
            <a:spLocks noChangeArrowheads="1"/>
          </p:cNvSpPr>
          <p:nvPr/>
        </p:nvSpPr>
        <p:spPr bwMode="auto">
          <a:xfrm>
            <a:off x="7210425" y="3438525"/>
            <a:ext cx="914400" cy="1189038"/>
          </a:xfrm>
          <a:prstGeom prst="rect">
            <a:avLst/>
          </a:prstGeom>
          <a:noFill/>
          <a:ln w="9525">
            <a:noFill/>
            <a:miter lim="800000"/>
            <a:headEnd/>
            <a:tailEnd/>
          </a:ln>
          <a:effectLst>
            <a:outerShdw dist="35921" dir="2700000" algn="ctr" rotWithShape="0">
              <a:schemeClr val="bg2"/>
            </a:outerShdw>
          </a:effectLst>
        </p:spPr>
        <p:txBody>
          <a:bodyPr>
            <a:spAutoFit/>
          </a:bodyPr>
          <a:lstStyle/>
          <a:p>
            <a:pPr fontAlgn="auto">
              <a:spcBef>
                <a:spcPts val="0"/>
              </a:spcBef>
              <a:spcAft>
                <a:spcPts val="0"/>
              </a:spcAft>
              <a:defRPr/>
            </a:pPr>
            <a:r>
              <a:rPr lang="en-US" sz="7200" b="1" dirty="0">
                <a:latin typeface="+mn-lt"/>
                <a:sym typeface="Wingdings" pitchFamily="2" charset="2"/>
              </a:rPr>
              <a:t></a:t>
            </a:r>
            <a:endParaRPr lang="en-US" sz="7200" b="1" dirty="0">
              <a:latin typeface="+mn-lt"/>
            </a:endParaRPr>
          </a:p>
        </p:txBody>
      </p:sp>
      <p:sp>
        <p:nvSpPr>
          <p:cNvPr id="45066" name="Rectangle 16"/>
          <p:cNvSpPr>
            <a:spLocks noChangeArrowheads="1"/>
          </p:cNvSpPr>
          <p:nvPr/>
        </p:nvSpPr>
        <p:spPr bwMode="auto">
          <a:xfrm>
            <a:off x="101600" y="6248400"/>
            <a:ext cx="495300" cy="457200"/>
          </a:xfrm>
          <a:prstGeom prst="rect">
            <a:avLst/>
          </a:prstGeom>
          <a:noFill/>
          <a:ln w="9525">
            <a:noFill/>
            <a:miter lim="800000"/>
            <a:headEnd/>
            <a:tailEnd/>
          </a:ln>
        </p:spPr>
        <p:txBody>
          <a:bodyPr/>
          <a:lstStyle/>
          <a:p>
            <a:r>
              <a:rPr lang="en-US" sz="1600">
                <a:latin typeface="Arial Black" pitchFamily="34" charset="0"/>
              </a:rPr>
              <a:t>9</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365760" indent="-256032" fontAlgn="auto">
              <a:spcAft>
                <a:spcPts val="0"/>
              </a:spcAft>
              <a:buFont typeface="Wingdings 3"/>
              <a:buChar char=""/>
              <a:defRPr/>
            </a:pPr>
            <a:r>
              <a:rPr lang="en-US" sz="2800" b="1" dirty="0"/>
              <a:t>In this phase, alternative ways to approach the task are generated.</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These options may be potential need satisfiers, answers to questions, possible problem solutions, ways to reach a goal, means of making decisions, designs for completing a project, or several other types of approaches to a task.</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It is important to produce a number of ideas about how to do the defined task.  Originality, applicability to the work to be performed, and variety are important.</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Failure in this phase may result in habitual, limited approaches to a task.  Such rigidity can lead to </a:t>
            </a:r>
            <a:r>
              <a:rPr lang="en-US" sz="2800" b="1" dirty="0" err="1"/>
              <a:t>mis</a:t>
            </a:r>
            <a:r>
              <a:rPr lang="en-US" sz="2800" b="1" dirty="0"/>
              <a:t>-directed efforts, loss of effectiveness, and low team morale.</a:t>
            </a:r>
          </a:p>
        </p:txBody>
      </p:sp>
      <p:sp>
        <p:nvSpPr>
          <p:cNvPr id="3" name="Title 2"/>
          <p:cNvSpPr>
            <a:spLocks noGrp="1"/>
          </p:cNvSpPr>
          <p:nvPr>
            <p:ph type="title"/>
          </p:nvPr>
        </p:nvSpPr>
        <p:spPr/>
        <p:txBody>
          <a:bodyPr/>
          <a:lstStyle/>
          <a:p>
            <a:pPr fontAlgn="auto">
              <a:spcAft>
                <a:spcPts val="0"/>
              </a:spcAft>
              <a:defRPr/>
            </a:pPr>
            <a:r>
              <a:rPr lang="en-US" dirty="0"/>
              <a:t>Phase 2: Ideation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1085850" y="314325"/>
            <a:ext cx="8058150" cy="695325"/>
          </a:xfrm>
        </p:spPr>
        <p:txBody>
          <a:bodyPr>
            <a:normAutofit fontScale="90000"/>
          </a:bodyPr>
          <a:lstStyle/>
          <a:p>
            <a:pPr fontAlgn="auto">
              <a:spcAft>
                <a:spcPts val="0"/>
              </a:spcAft>
              <a:defRPr/>
            </a:pPr>
            <a:r>
              <a:rPr lang="en-US" sz="4200">
                <a:solidFill>
                  <a:srgbClr val="000066"/>
                </a:solidFill>
              </a:rPr>
              <a:t>THE TEAM-WORK CYCLE</a:t>
            </a:r>
          </a:p>
        </p:txBody>
      </p:sp>
      <p:sp>
        <p:nvSpPr>
          <p:cNvPr id="214019" name="Oval 3"/>
          <p:cNvSpPr>
            <a:spLocks noChangeArrowheads="1"/>
          </p:cNvSpPr>
          <p:nvPr/>
        </p:nvSpPr>
        <p:spPr bwMode="auto">
          <a:xfrm>
            <a:off x="2057400" y="1104900"/>
            <a:ext cx="5181600" cy="4953000"/>
          </a:xfrm>
          <a:prstGeom prst="ellipse">
            <a:avLst/>
          </a:prstGeom>
          <a:noFill/>
          <a:ln w="76200">
            <a:solidFill>
              <a:srgbClr val="C0C0C0"/>
            </a:solidFill>
            <a:round/>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en-US">
              <a:latin typeface="+mn-lt"/>
            </a:endParaRPr>
          </a:p>
        </p:txBody>
      </p:sp>
      <p:sp>
        <p:nvSpPr>
          <p:cNvPr id="214020" name="Line 4"/>
          <p:cNvSpPr>
            <a:spLocks noChangeShapeType="1"/>
          </p:cNvSpPr>
          <p:nvPr/>
        </p:nvSpPr>
        <p:spPr bwMode="auto">
          <a:xfrm>
            <a:off x="2057400" y="3619500"/>
            <a:ext cx="5181600" cy="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214021" name="Line 5"/>
          <p:cNvSpPr>
            <a:spLocks noChangeShapeType="1"/>
          </p:cNvSpPr>
          <p:nvPr/>
        </p:nvSpPr>
        <p:spPr bwMode="auto">
          <a:xfrm>
            <a:off x="4572000" y="1104900"/>
            <a:ext cx="0" cy="495300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47110" name="Text Box 6"/>
          <p:cNvSpPr txBox="1">
            <a:spLocks noChangeArrowheads="1"/>
          </p:cNvSpPr>
          <p:nvPr/>
        </p:nvSpPr>
        <p:spPr bwMode="auto">
          <a:xfrm>
            <a:off x="4648200" y="2476500"/>
            <a:ext cx="2514600" cy="701675"/>
          </a:xfrm>
          <a:prstGeom prst="rect">
            <a:avLst/>
          </a:prstGeom>
          <a:noFill/>
          <a:ln w="9525">
            <a:noFill/>
            <a:miter lim="800000"/>
            <a:headEnd/>
            <a:tailEnd/>
          </a:ln>
        </p:spPr>
        <p:txBody>
          <a:bodyPr>
            <a:spAutoFit/>
          </a:bodyPr>
          <a:lstStyle/>
          <a:p>
            <a:r>
              <a:rPr lang="en-US" sz="2000" b="1">
                <a:latin typeface="Lucida Sans Unicode" pitchFamily="34" charset="0"/>
              </a:rPr>
              <a:t>1. </a:t>
            </a:r>
            <a:br>
              <a:rPr lang="en-US" sz="2000" b="1">
                <a:latin typeface="Lucida Sans Unicode" pitchFamily="34" charset="0"/>
              </a:rPr>
            </a:br>
            <a:r>
              <a:rPr lang="en-US" sz="2000" b="1">
                <a:latin typeface="Lucida Sans Unicode" pitchFamily="34" charset="0"/>
              </a:rPr>
              <a:t>INITIATION</a:t>
            </a:r>
          </a:p>
        </p:txBody>
      </p:sp>
      <p:sp>
        <p:nvSpPr>
          <p:cNvPr id="47111" name="Text Box 7"/>
          <p:cNvSpPr txBox="1">
            <a:spLocks noChangeArrowheads="1"/>
          </p:cNvSpPr>
          <p:nvPr/>
        </p:nvSpPr>
        <p:spPr bwMode="auto">
          <a:xfrm>
            <a:off x="4648200" y="3848100"/>
            <a:ext cx="2133600" cy="701675"/>
          </a:xfrm>
          <a:prstGeom prst="rect">
            <a:avLst/>
          </a:prstGeom>
          <a:noFill/>
          <a:ln w="9525">
            <a:noFill/>
            <a:miter lim="800000"/>
            <a:headEnd/>
            <a:tailEnd/>
          </a:ln>
        </p:spPr>
        <p:txBody>
          <a:bodyPr>
            <a:spAutoFit/>
          </a:bodyPr>
          <a:lstStyle/>
          <a:p>
            <a:r>
              <a:rPr lang="en-US" sz="2000" b="1">
                <a:latin typeface="Lucida Sans Unicode" pitchFamily="34" charset="0"/>
              </a:rPr>
              <a:t>2. </a:t>
            </a:r>
            <a:br>
              <a:rPr lang="en-US" sz="2000" b="1">
                <a:latin typeface="Lucida Sans Unicode" pitchFamily="34" charset="0"/>
              </a:rPr>
            </a:br>
            <a:r>
              <a:rPr lang="en-US" sz="2000" b="1">
                <a:latin typeface="Lucida Sans Unicode" pitchFamily="34" charset="0"/>
              </a:rPr>
              <a:t>IDEATION</a:t>
            </a:r>
          </a:p>
        </p:txBody>
      </p:sp>
      <p:sp>
        <p:nvSpPr>
          <p:cNvPr id="47112" name="Text Box 8"/>
          <p:cNvSpPr txBox="1">
            <a:spLocks noChangeArrowheads="1"/>
          </p:cNvSpPr>
          <p:nvPr/>
        </p:nvSpPr>
        <p:spPr bwMode="auto">
          <a:xfrm>
            <a:off x="1295400" y="3848100"/>
            <a:ext cx="3200400" cy="701675"/>
          </a:xfrm>
          <a:prstGeom prst="rect">
            <a:avLst/>
          </a:prstGeom>
          <a:noFill/>
          <a:ln w="9525">
            <a:noFill/>
            <a:miter lim="800000"/>
            <a:headEnd/>
            <a:tailEnd/>
          </a:ln>
        </p:spPr>
        <p:txBody>
          <a:bodyPr>
            <a:spAutoFit/>
          </a:bodyPr>
          <a:lstStyle/>
          <a:p>
            <a:pPr algn="r"/>
            <a:r>
              <a:rPr lang="en-US" sz="2000" b="1">
                <a:latin typeface="Lucida Sans Unicode" pitchFamily="34" charset="0"/>
              </a:rPr>
              <a:t>3. </a:t>
            </a:r>
            <a:br>
              <a:rPr lang="en-US" sz="2000" b="1">
                <a:latin typeface="Lucida Sans Unicode" pitchFamily="34" charset="0"/>
              </a:rPr>
            </a:br>
            <a:r>
              <a:rPr lang="en-US" sz="2000" b="1">
                <a:latin typeface="Lucida Sans Unicode" pitchFamily="34" charset="0"/>
              </a:rPr>
              <a:t>ELABORATION</a:t>
            </a:r>
          </a:p>
        </p:txBody>
      </p:sp>
      <p:sp>
        <p:nvSpPr>
          <p:cNvPr id="47113" name="Text Box 11"/>
          <p:cNvSpPr txBox="1">
            <a:spLocks noChangeArrowheads="1"/>
          </p:cNvSpPr>
          <p:nvPr/>
        </p:nvSpPr>
        <p:spPr bwMode="auto">
          <a:xfrm>
            <a:off x="2362200" y="800100"/>
            <a:ext cx="2819400" cy="457200"/>
          </a:xfrm>
          <a:prstGeom prst="rect">
            <a:avLst/>
          </a:prstGeom>
          <a:noFill/>
          <a:ln w="9525">
            <a:noFill/>
            <a:miter lim="800000"/>
            <a:headEnd/>
            <a:tailEnd/>
          </a:ln>
        </p:spPr>
        <p:txBody>
          <a:bodyPr>
            <a:spAutoFit/>
          </a:bodyPr>
          <a:lstStyle/>
          <a:p>
            <a:endParaRPr lang="en-US" b="1">
              <a:latin typeface="Lucida Sans Unicode" pitchFamily="34" charset="0"/>
            </a:endParaRPr>
          </a:p>
        </p:txBody>
      </p:sp>
      <p:sp>
        <p:nvSpPr>
          <p:cNvPr id="214030" name="Text Box 14"/>
          <p:cNvSpPr txBox="1">
            <a:spLocks noChangeArrowheads="1"/>
          </p:cNvSpPr>
          <p:nvPr/>
        </p:nvSpPr>
        <p:spPr bwMode="auto">
          <a:xfrm>
            <a:off x="7239000" y="3086100"/>
            <a:ext cx="914400" cy="1189038"/>
          </a:xfrm>
          <a:prstGeom prst="rect">
            <a:avLst/>
          </a:prstGeom>
          <a:noFill/>
          <a:ln w="9525">
            <a:noFill/>
            <a:miter lim="800000"/>
            <a:headEnd/>
            <a:tailEnd/>
          </a:ln>
          <a:effectLst>
            <a:outerShdw dist="35921" dir="2700000" algn="ctr" rotWithShape="0">
              <a:schemeClr val="bg2"/>
            </a:outerShdw>
          </a:effectLst>
        </p:spPr>
        <p:txBody>
          <a:bodyPr>
            <a:spAutoFit/>
          </a:bodyPr>
          <a:lstStyle/>
          <a:p>
            <a:pPr fontAlgn="auto">
              <a:spcBef>
                <a:spcPts val="0"/>
              </a:spcBef>
              <a:spcAft>
                <a:spcPts val="0"/>
              </a:spcAft>
              <a:defRPr/>
            </a:pPr>
            <a:r>
              <a:rPr lang="en-US" sz="7200" b="1" dirty="0">
                <a:latin typeface="+mn-lt"/>
                <a:sym typeface="Wingdings" pitchFamily="2" charset="2"/>
              </a:rPr>
              <a:t></a:t>
            </a:r>
            <a:endParaRPr lang="en-US" sz="7200" b="1" dirty="0">
              <a:latin typeface="+mn-lt"/>
            </a:endParaRPr>
          </a:p>
        </p:txBody>
      </p:sp>
      <p:sp>
        <p:nvSpPr>
          <p:cNvPr id="214031" name="Text Box 15"/>
          <p:cNvSpPr txBox="1">
            <a:spLocks noChangeArrowheads="1"/>
          </p:cNvSpPr>
          <p:nvPr/>
        </p:nvSpPr>
        <p:spPr bwMode="auto">
          <a:xfrm>
            <a:off x="4038600" y="5840413"/>
            <a:ext cx="1524000" cy="1189037"/>
          </a:xfrm>
          <a:prstGeom prst="rect">
            <a:avLst/>
          </a:prstGeom>
          <a:noFill/>
          <a:ln w="9525">
            <a:noFill/>
            <a:miter lim="800000"/>
            <a:headEnd/>
            <a:tailEnd/>
          </a:ln>
          <a:effectLst>
            <a:outerShdw dist="35921" dir="2700000" algn="ctr" rotWithShape="0">
              <a:schemeClr val="bg2"/>
            </a:outerShdw>
          </a:effectLst>
        </p:spPr>
        <p:txBody>
          <a:bodyPr>
            <a:spAutoFit/>
          </a:bodyPr>
          <a:lstStyle/>
          <a:p>
            <a:pPr fontAlgn="auto">
              <a:spcBef>
                <a:spcPts val="0"/>
              </a:spcBef>
              <a:spcAft>
                <a:spcPts val="0"/>
              </a:spcAft>
              <a:defRPr/>
            </a:pPr>
            <a:r>
              <a:rPr lang="en-US" sz="7200" b="1" dirty="0">
                <a:latin typeface="+mn-lt"/>
                <a:sym typeface="Wingdings" pitchFamily="2" charset="2"/>
              </a:rPr>
              <a:t></a:t>
            </a:r>
            <a:endParaRPr lang="en-US" sz="7200" b="1" dirty="0">
              <a:latin typeface="+mn-lt"/>
            </a:endParaRPr>
          </a:p>
        </p:txBody>
      </p:sp>
      <p:sp>
        <p:nvSpPr>
          <p:cNvPr id="47116" name="Rectangle 16"/>
          <p:cNvSpPr>
            <a:spLocks noChangeArrowheads="1"/>
          </p:cNvSpPr>
          <p:nvPr/>
        </p:nvSpPr>
        <p:spPr bwMode="auto">
          <a:xfrm>
            <a:off x="101600" y="6248400"/>
            <a:ext cx="495300" cy="457200"/>
          </a:xfrm>
          <a:prstGeom prst="rect">
            <a:avLst/>
          </a:prstGeom>
          <a:noFill/>
          <a:ln w="9525">
            <a:noFill/>
            <a:miter lim="800000"/>
            <a:headEnd/>
            <a:tailEnd/>
          </a:ln>
        </p:spPr>
        <p:txBody>
          <a:bodyPr/>
          <a:lstStyle/>
          <a:p>
            <a:r>
              <a:rPr lang="en-US" sz="1600">
                <a:latin typeface="Arial Black" pitchFamily="34" charset="0"/>
              </a:rPr>
              <a:t>11</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normAutofit fontScale="70000" lnSpcReduction="20000"/>
          </a:bodyPr>
          <a:lstStyle/>
          <a:p>
            <a:pPr marL="365760" indent="-256032" fontAlgn="auto">
              <a:spcAft>
                <a:spcPts val="0"/>
              </a:spcAft>
              <a:buFont typeface="Wingdings 3"/>
              <a:buChar char=""/>
              <a:defRPr/>
            </a:pPr>
            <a:r>
              <a:rPr lang="en-US" sz="2800" b="1" dirty="0"/>
              <a:t>The third phase involves the elaboration of alternative ways to accomplish the task.</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The essential job in Elaboration is to try to make ideas work — to “flesh out the skeletons” of various alternatives, in real terms.  Answers to reality-oriented, “hard” questions are needed.</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It is important to examine possible conflicts among people in making these plans, as well as defining the best ways to utilize human resources.  Similarly, conflicts between time schedules, budgets, equipment, and other physical resources must be thought through. </a:t>
            </a:r>
          </a:p>
          <a:p>
            <a:pPr marL="365760" indent="-256032" fontAlgn="auto">
              <a:spcAft>
                <a:spcPts val="0"/>
              </a:spcAft>
              <a:buFont typeface="Wingdings 3"/>
              <a:buNone/>
              <a:defRPr/>
            </a:pPr>
            <a:r>
              <a:rPr lang="en-US" sz="2800" b="1" dirty="0"/>
              <a:t> </a:t>
            </a:r>
          </a:p>
          <a:p>
            <a:pPr marL="365760" indent="-256032" fontAlgn="auto">
              <a:spcAft>
                <a:spcPts val="0"/>
              </a:spcAft>
              <a:buFont typeface="Wingdings 3"/>
              <a:buChar char=""/>
              <a:defRPr/>
            </a:pPr>
            <a:r>
              <a:rPr lang="en-US" sz="2800" b="1" dirty="0"/>
              <a:t>Failure to complete this phase adequately may result in conflicts that could jeopardize the task and the team’s continued survival.</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868362"/>
          </a:xfrm>
        </p:spPr>
        <p:txBody>
          <a:bodyPr/>
          <a:lstStyle/>
          <a:p>
            <a:pPr fontAlgn="auto">
              <a:spcAft>
                <a:spcPts val="0"/>
              </a:spcAft>
              <a:defRPr/>
            </a:pPr>
            <a:r>
              <a:rPr lang="en-US" dirty="0"/>
              <a:t>Phase 3: Elaboration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1085850" y="342900"/>
            <a:ext cx="8686800" cy="723900"/>
          </a:xfrm>
        </p:spPr>
        <p:txBody>
          <a:bodyPr>
            <a:normAutofit fontScale="90000"/>
          </a:bodyPr>
          <a:lstStyle/>
          <a:p>
            <a:pPr fontAlgn="auto">
              <a:spcAft>
                <a:spcPts val="0"/>
              </a:spcAft>
              <a:defRPr/>
            </a:pPr>
            <a:r>
              <a:rPr lang="en-US" sz="4200" dirty="0"/>
              <a:t>THE TEAM-WORK CYCLE</a:t>
            </a:r>
          </a:p>
        </p:txBody>
      </p:sp>
      <p:sp>
        <p:nvSpPr>
          <p:cNvPr id="216067" name="Oval 3"/>
          <p:cNvSpPr>
            <a:spLocks noChangeArrowheads="1"/>
          </p:cNvSpPr>
          <p:nvPr/>
        </p:nvSpPr>
        <p:spPr bwMode="auto">
          <a:xfrm>
            <a:off x="2190750" y="1095375"/>
            <a:ext cx="5181600" cy="4953000"/>
          </a:xfrm>
          <a:prstGeom prst="ellipse">
            <a:avLst/>
          </a:prstGeom>
          <a:noFill/>
          <a:ln w="76200">
            <a:solidFill>
              <a:srgbClr val="C0C0C0"/>
            </a:solidFill>
            <a:round/>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en-US">
              <a:latin typeface="+mn-lt"/>
            </a:endParaRPr>
          </a:p>
        </p:txBody>
      </p:sp>
      <p:sp>
        <p:nvSpPr>
          <p:cNvPr id="216068" name="Line 4"/>
          <p:cNvSpPr>
            <a:spLocks noChangeShapeType="1"/>
          </p:cNvSpPr>
          <p:nvPr/>
        </p:nvSpPr>
        <p:spPr bwMode="auto">
          <a:xfrm>
            <a:off x="2190750" y="3609975"/>
            <a:ext cx="5181600" cy="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216069" name="Line 5"/>
          <p:cNvSpPr>
            <a:spLocks noChangeShapeType="1"/>
          </p:cNvSpPr>
          <p:nvPr/>
        </p:nvSpPr>
        <p:spPr bwMode="auto">
          <a:xfrm>
            <a:off x="4705350" y="1095375"/>
            <a:ext cx="0" cy="4953000"/>
          </a:xfrm>
          <a:prstGeom prst="line">
            <a:avLst/>
          </a:prstGeom>
          <a:noFill/>
          <a:ln w="952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49158" name="Text Box 6"/>
          <p:cNvSpPr txBox="1">
            <a:spLocks noChangeArrowheads="1"/>
          </p:cNvSpPr>
          <p:nvPr/>
        </p:nvSpPr>
        <p:spPr bwMode="auto">
          <a:xfrm>
            <a:off x="4781550" y="2466975"/>
            <a:ext cx="2514600" cy="701675"/>
          </a:xfrm>
          <a:prstGeom prst="rect">
            <a:avLst/>
          </a:prstGeom>
          <a:noFill/>
          <a:ln w="9525">
            <a:noFill/>
            <a:miter lim="800000"/>
            <a:headEnd/>
            <a:tailEnd/>
          </a:ln>
        </p:spPr>
        <p:txBody>
          <a:bodyPr>
            <a:spAutoFit/>
          </a:bodyPr>
          <a:lstStyle/>
          <a:p>
            <a:r>
              <a:rPr lang="en-US" sz="2000" b="1">
                <a:solidFill>
                  <a:srgbClr val="1A41BC"/>
                </a:solidFill>
                <a:latin typeface="Lucida Sans Unicode" pitchFamily="34" charset="0"/>
              </a:rPr>
              <a:t>1. </a:t>
            </a:r>
            <a:br>
              <a:rPr lang="en-US" sz="2000" b="1">
                <a:solidFill>
                  <a:srgbClr val="1A41BC"/>
                </a:solidFill>
                <a:latin typeface="Lucida Sans Unicode" pitchFamily="34" charset="0"/>
              </a:rPr>
            </a:br>
            <a:r>
              <a:rPr lang="en-US" sz="2000" b="1">
                <a:solidFill>
                  <a:srgbClr val="1A41BC"/>
                </a:solidFill>
                <a:latin typeface="Lucida Sans Unicode" pitchFamily="34" charset="0"/>
              </a:rPr>
              <a:t>INITIATION</a:t>
            </a:r>
          </a:p>
        </p:txBody>
      </p:sp>
      <p:sp>
        <p:nvSpPr>
          <p:cNvPr id="49159" name="Text Box 7"/>
          <p:cNvSpPr txBox="1">
            <a:spLocks noChangeArrowheads="1"/>
          </p:cNvSpPr>
          <p:nvPr/>
        </p:nvSpPr>
        <p:spPr bwMode="auto">
          <a:xfrm>
            <a:off x="4781550" y="3838575"/>
            <a:ext cx="2133600" cy="701675"/>
          </a:xfrm>
          <a:prstGeom prst="rect">
            <a:avLst/>
          </a:prstGeom>
          <a:noFill/>
          <a:ln w="9525">
            <a:noFill/>
            <a:miter lim="800000"/>
            <a:headEnd/>
            <a:tailEnd/>
          </a:ln>
        </p:spPr>
        <p:txBody>
          <a:bodyPr>
            <a:spAutoFit/>
          </a:bodyPr>
          <a:lstStyle/>
          <a:p>
            <a:r>
              <a:rPr lang="en-US" sz="2000" b="1">
                <a:solidFill>
                  <a:srgbClr val="1A41BC"/>
                </a:solidFill>
                <a:latin typeface="Lucida Sans Unicode" pitchFamily="34" charset="0"/>
              </a:rPr>
              <a:t>2. </a:t>
            </a:r>
            <a:br>
              <a:rPr lang="en-US" sz="2000" b="1">
                <a:solidFill>
                  <a:srgbClr val="1A41BC"/>
                </a:solidFill>
                <a:latin typeface="Lucida Sans Unicode" pitchFamily="34" charset="0"/>
              </a:rPr>
            </a:br>
            <a:r>
              <a:rPr lang="en-US" sz="2000" b="1">
                <a:solidFill>
                  <a:srgbClr val="1A41BC"/>
                </a:solidFill>
                <a:latin typeface="Lucida Sans Unicode" pitchFamily="34" charset="0"/>
              </a:rPr>
              <a:t>IDEATION</a:t>
            </a:r>
          </a:p>
        </p:txBody>
      </p:sp>
      <p:sp>
        <p:nvSpPr>
          <p:cNvPr id="49160" name="Text Box 8"/>
          <p:cNvSpPr txBox="1">
            <a:spLocks noChangeArrowheads="1"/>
          </p:cNvSpPr>
          <p:nvPr/>
        </p:nvSpPr>
        <p:spPr bwMode="auto">
          <a:xfrm>
            <a:off x="1428750" y="3838575"/>
            <a:ext cx="3200400" cy="701675"/>
          </a:xfrm>
          <a:prstGeom prst="rect">
            <a:avLst/>
          </a:prstGeom>
          <a:noFill/>
          <a:ln w="9525">
            <a:noFill/>
            <a:miter lim="800000"/>
            <a:headEnd/>
            <a:tailEnd/>
          </a:ln>
        </p:spPr>
        <p:txBody>
          <a:bodyPr>
            <a:spAutoFit/>
          </a:bodyPr>
          <a:lstStyle/>
          <a:p>
            <a:pPr algn="r"/>
            <a:r>
              <a:rPr lang="en-US" sz="2000" b="1">
                <a:solidFill>
                  <a:srgbClr val="1A41BC"/>
                </a:solidFill>
                <a:latin typeface="Lucida Sans Unicode" pitchFamily="34" charset="0"/>
              </a:rPr>
              <a:t>3. </a:t>
            </a:r>
            <a:br>
              <a:rPr lang="en-US" sz="2000" b="1">
                <a:solidFill>
                  <a:srgbClr val="1A41BC"/>
                </a:solidFill>
                <a:latin typeface="Lucida Sans Unicode" pitchFamily="34" charset="0"/>
              </a:rPr>
            </a:br>
            <a:r>
              <a:rPr lang="en-US" sz="2000" b="1">
                <a:solidFill>
                  <a:srgbClr val="1A41BC"/>
                </a:solidFill>
                <a:latin typeface="Lucida Sans Unicode" pitchFamily="34" charset="0"/>
              </a:rPr>
              <a:t>ELABORATION</a:t>
            </a:r>
          </a:p>
        </p:txBody>
      </p:sp>
      <p:sp>
        <p:nvSpPr>
          <p:cNvPr id="49161" name="Text Box 9"/>
          <p:cNvSpPr txBox="1">
            <a:spLocks noChangeArrowheads="1"/>
          </p:cNvSpPr>
          <p:nvPr/>
        </p:nvSpPr>
        <p:spPr bwMode="auto">
          <a:xfrm>
            <a:off x="1581150" y="2466975"/>
            <a:ext cx="3048000" cy="701675"/>
          </a:xfrm>
          <a:prstGeom prst="rect">
            <a:avLst/>
          </a:prstGeom>
          <a:noFill/>
          <a:ln w="9525">
            <a:noFill/>
            <a:miter lim="800000"/>
            <a:headEnd/>
            <a:tailEnd/>
          </a:ln>
        </p:spPr>
        <p:txBody>
          <a:bodyPr>
            <a:spAutoFit/>
          </a:bodyPr>
          <a:lstStyle/>
          <a:p>
            <a:pPr algn="r"/>
            <a:r>
              <a:rPr lang="en-US" sz="2000" b="1">
                <a:solidFill>
                  <a:srgbClr val="1A41BC"/>
                </a:solidFill>
                <a:latin typeface="Lucida Sans Unicode" pitchFamily="34" charset="0"/>
              </a:rPr>
              <a:t>4. </a:t>
            </a:r>
            <a:br>
              <a:rPr lang="en-US" sz="2000" b="1">
                <a:solidFill>
                  <a:srgbClr val="1A41BC"/>
                </a:solidFill>
                <a:latin typeface="Lucida Sans Unicode" pitchFamily="34" charset="0"/>
              </a:rPr>
            </a:br>
            <a:r>
              <a:rPr lang="en-US" sz="2000" b="1">
                <a:solidFill>
                  <a:srgbClr val="1A41BC"/>
                </a:solidFill>
                <a:latin typeface="Lucida Sans Unicode" pitchFamily="34" charset="0"/>
              </a:rPr>
              <a:t>COMPLETION</a:t>
            </a:r>
          </a:p>
        </p:txBody>
      </p:sp>
      <p:sp>
        <p:nvSpPr>
          <p:cNvPr id="49162" name="Text Box 11"/>
          <p:cNvSpPr txBox="1">
            <a:spLocks noChangeArrowheads="1"/>
          </p:cNvSpPr>
          <p:nvPr/>
        </p:nvSpPr>
        <p:spPr bwMode="auto">
          <a:xfrm>
            <a:off x="2495550" y="790575"/>
            <a:ext cx="2819400" cy="457200"/>
          </a:xfrm>
          <a:prstGeom prst="rect">
            <a:avLst/>
          </a:prstGeom>
          <a:noFill/>
          <a:ln w="9525">
            <a:noFill/>
            <a:miter lim="800000"/>
            <a:headEnd/>
            <a:tailEnd/>
          </a:ln>
        </p:spPr>
        <p:txBody>
          <a:bodyPr>
            <a:spAutoFit/>
          </a:bodyPr>
          <a:lstStyle/>
          <a:p>
            <a:endParaRPr lang="en-US" b="1">
              <a:latin typeface="Lucida Sans Unicode" pitchFamily="34" charset="0"/>
            </a:endParaRPr>
          </a:p>
        </p:txBody>
      </p:sp>
      <p:sp>
        <p:nvSpPr>
          <p:cNvPr id="216077" name="Text Box 13"/>
          <p:cNvSpPr txBox="1">
            <a:spLocks noChangeArrowheads="1"/>
          </p:cNvSpPr>
          <p:nvPr/>
        </p:nvSpPr>
        <p:spPr bwMode="auto">
          <a:xfrm>
            <a:off x="971550" y="3000375"/>
            <a:ext cx="1295400" cy="1189038"/>
          </a:xfrm>
          <a:prstGeom prst="rect">
            <a:avLst/>
          </a:prstGeom>
          <a:noFill/>
          <a:ln w="9525">
            <a:noFill/>
            <a:miter lim="800000"/>
            <a:headEnd/>
            <a:tailEnd/>
          </a:ln>
          <a:effectLst>
            <a:outerShdw dist="35921" dir="2700000" algn="ctr" rotWithShape="0">
              <a:schemeClr val="bg2"/>
            </a:outerShdw>
          </a:effectLst>
        </p:spPr>
        <p:txBody>
          <a:bodyPr>
            <a:spAutoFit/>
          </a:bodyPr>
          <a:lstStyle/>
          <a:p>
            <a:pPr fontAlgn="auto">
              <a:spcBef>
                <a:spcPts val="0"/>
              </a:spcBef>
              <a:spcAft>
                <a:spcPts val="0"/>
              </a:spcAft>
              <a:defRPr/>
            </a:pPr>
            <a:r>
              <a:rPr lang="en-US" sz="7200" b="1" dirty="0">
                <a:latin typeface="+mn-lt"/>
                <a:sym typeface="Wingdings" pitchFamily="2" charset="2"/>
              </a:rPr>
              <a:t></a:t>
            </a:r>
            <a:endParaRPr lang="en-US" sz="7200" b="1" dirty="0">
              <a:latin typeface="+mn-lt"/>
            </a:endParaRPr>
          </a:p>
        </p:txBody>
      </p:sp>
      <p:sp>
        <p:nvSpPr>
          <p:cNvPr id="216078" name="Text Box 14"/>
          <p:cNvSpPr txBox="1">
            <a:spLocks noChangeArrowheads="1"/>
          </p:cNvSpPr>
          <p:nvPr/>
        </p:nvSpPr>
        <p:spPr bwMode="auto">
          <a:xfrm>
            <a:off x="7372350" y="3076575"/>
            <a:ext cx="914400" cy="1189038"/>
          </a:xfrm>
          <a:prstGeom prst="rect">
            <a:avLst/>
          </a:prstGeom>
          <a:noFill/>
          <a:ln w="9525">
            <a:noFill/>
            <a:miter lim="800000"/>
            <a:headEnd/>
            <a:tailEnd/>
          </a:ln>
          <a:effectLst>
            <a:outerShdw dist="35921" dir="2700000" algn="ctr" rotWithShape="0">
              <a:schemeClr val="bg2"/>
            </a:outerShdw>
          </a:effectLst>
        </p:spPr>
        <p:txBody>
          <a:bodyPr>
            <a:spAutoFit/>
          </a:bodyPr>
          <a:lstStyle/>
          <a:p>
            <a:pPr fontAlgn="auto">
              <a:spcBef>
                <a:spcPts val="0"/>
              </a:spcBef>
              <a:spcAft>
                <a:spcPts val="0"/>
              </a:spcAft>
              <a:defRPr/>
            </a:pPr>
            <a:r>
              <a:rPr lang="en-US" sz="7200" b="1" dirty="0">
                <a:latin typeface="+mn-lt"/>
                <a:sym typeface="Wingdings" pitchFamily="2" charset="2"/>
              </a:rPr>
              <a:t></a:t>
            </a:r>
            <a:endParaRPr lang="en-US" sz="7200" b="1" dirty="0">
              <a:latin typeface="+mn-lt"/>
            </a:endParaRPr>
          </a:p>
        </p:txBody>
      </p:sp>
      <p:sp>
        <p:nvSpPr>
          <p:cNvPr id="216079" name="Text Box 15"/>
          <p:cNvSpPr txBox="1">
            <a:spLocks noChangeArrowheads="1"/>
          </p:cNvSpPr>
          <p:nvPr/>
        </p:nvSpPr>
        <p:spPr bwMode="auto">
          <a:xfrm>
            <a:off x="4171950" y="5830888"/>
            <a:ext cx="1524000" cy="1189037"/>
          </a:xfrm>
          <a:prstGeom prst="rect">
            <a:avLst/>
          </a:prstGeom>
          <a:noFill/>
          <a:ln w="9525">
            <a:noFill/>
            <a:miter lim="800000"/>
            <a:headEnd/>
            <a:tailEnd/>
          </a:ln>
          <a:effectLst>
            <a:outerShdw dist="35921" dir="2700000" algn="ctr" rotWithShape="0">
              <a:schemeClr val="bg2"/>
            </a:outerShdw>
          </a:effectLst>
        </p:spPr>
        <p:txBody>
          <a:bodyPr>
            <a:spAutoFit/>
          </a:bodyPr>
          <a:lstStyle/>
          <a:p>
            <a:pPr fontAlgn="auto">
              <a:spcBef>
                <a:spcPts val="0"/>
              </a:spcBef>
              <a:spcAft>
                <a:spcPts val="0"/>
              </a:spcAft>
              <a:defRPr/>
            </a:pPr>
            <a:r>
              <a:rPr lang="en-US" sz="7200" b="1" dirty="0">
                <a:latin typeface="+mn-lt"/>
                <a:sym typeface="Wingdings" pitchFamily="2" charset="2"/>
              </a:rPr>
              <a:t></a:t>
            </a:r>
            <a:endParaRPr lang="en-US" sz="7200" b="1" dirty="0">
              <a:latin typeface="+mn-lt"/>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100"/>
          </a:xfrm>
        </p:spPr>
        <p:txBody>
          <a:bodyPr>
            <a:normAutofit fontScale="70000" lnSpcReduction="20000"/>
          </a:bodyPr>
          <a:lstStyle/>
          <a:p>
            <a:pPr marL="365760" indent="-256032" fontAlgn="auto">
              <a:spcAft>
                <a:spcPts val="0"/>
              </a:spcAft>
              <a:buFont typeface="Wingdings 3"/>
              <a:buChar char=""/>
              <a:defRPr/>
            </a:pPr>
            <a:r>
              <a:rPr lang="en-US" sz="2800" b="1" dirty="0"/>
              <a:t>The last phase occurs when the alternative approaches are considered and evaluated, one is chosen, and work is performed.  </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This phase requires perceptive analysis of real situations, use of appropriate criteria to evaluate options and to measure results, and the ability to carry out plans in the real world.  Similarly, perseverance in doing detailed work is required.  This is where ideas and plans are put to the test.</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It is important to weigh costs and benefits, to compute the bottom line, and to calculate the odds for success and failure of the task.</a:t>
            </a:r>
          </a:p>
          <a:p>
            <a:pPr marL="365760" indent="-256032" fontAlgn="auto">
              <a:spcAft>
                <a:spcPts val="0"/>
              </a:spcAft>
              <a:buFont typeface="Wingdings 3"/>
              <a:buNone/>
              <a:defRPr/>
            </a:pPr>
            <a:endParaRPr lang="en-US" sz="2800" b="1" dirty="0"/>
          </a:p>
          <a:p>
            <a:pPr marL="365760" indent="-256032" fontAlgn="auto">
              <a:spcAft>
                <a:spcPts val="0"/>
              </a:spcAft>
              <a:buFont typeface="Wingdings 3"/>
              <a:buChar char=""/>
              <a:defRPr/>
            </a:pPr>
            <a:r>
              <a:rPr lang="en-US" sz="2800" b="1" dirty="0"/>
              <a:t>Failure to complete this phase adequately may result in errors, wasted energy, possible failure of the task, and dissatisfaction of team members.</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868362"/>
          </a:xfrm>
        </p:spPr>
        <p:txBody>
          <a:bodyPr/>
          <a:lstStyle/>
          <a:p>
            <a:pPr fontAlgn="auto">
              <a:spcAft>
                <a:spcPts val="0"/>
              </a:spcAft>
              <a:defRPr/>
            </a:pPr>
            <a:r>
              <a:rPr lang="en-US" dirty="0"/>
              <a:t>Phase 4: Completion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1"/>
          <p:cNvSpPr>
            <a:spLocks noGrp="1"/>
          </p:cNvSpPr>
          <p:nvPr>
            <p:ph idx="1"/>
          </p:nvPr>
        </p:nvSpPr>
        <p:spPr/>
        <p:txBody>
          <a:bodyPr/>
          <a:lstStyle/>
          <a:p>
            <a:r>
              <a:rPr lang="en-US"/>
              <a:t>Think about any team of which you are a member right now.</a:t>
            </a:r>
          </a:p>
          <a:p>
            <a:r>
              <a:rPr lang="en-US"/>
              <a:t>Write down:</a:t>
            </a:r>
          </a:p>
          <a:p>
            <a:pPr lvl="1"/>
            <a:r>
              <a:rPr lang="en-US"/>
              <a:t>Three things you like most doing as a team member</a:t>
            </a:r>
          </a:p>
          <a:p>
            <a:pPr lvl="1"/>
            <a:r>
              <a:rPr lang="en-US"/>
              <a:t>Three things you like least doing as a team member</a:t>
            </a:r>
          </a:p>
        </p:txBody>
      </p:sp>
      <p:sp>
        <p:nvSpPr>
          <p:cNvPr id="3" name="Title 2"/>
          <p:cNvSpPr>
            <a:spLocks noGrp="1"/>
          </p:cNvSpPr>
          <p:nvPr>
            <p:ph type="title"/>
          </p:nvPr>
        </p:nvSpPr>
        <p:spPr/>
        <p:txBody>
          <a:bodyPr/>
          <a:lstStyle/>
          <a:p>
            <a:pPr fontAlgn="auto">
              <a:spcAft>
                <a:spcPts val="0"/>
              </a:spcAft>
              <a:defRPr/>
            </a:pPr>
            <a:r>
              <a:rPr lang="en-US" dirty="0"/>
              <a:t>Your Preferred Team Work</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dirty="0"/>
              <a:t>What frustrates you about team work?</a:t>
            </a:r>
          </a:p>
        </p:txBody>
      </p:sp>
      <p:sp>
        <p:nvSpPr>
          <p:cNvPr id="13315" name="Text Placeholder 6"/>
          <p:cNvSpPr>
            <a:spLocks noGrp="1"/>
          </p:cNvSpPr>
          <p:nvPr>
            <p:ph type="body" idx="1"/>
          </p:nvPr>
        </p:nvSpPr>
        <p:spPr/>
        <p:txBody>
          <a:bodyPr/>
          <a:lstStyle/>
          <a:p>
            <a:r>
              <a:rPr lang="en-US"/>
              <a:t>My pet peeves</a:t>
            </a:r>
          </a:p>
        </p:txBody>
      </p:sp>
      <p:sp>
        <p:nvSpPr>
          <p:cNvPr id="9" name="Text Placeholder 8"/>
          <p:cNvSpPr>
            <a:spLocks noGrp="1"/>
          </p:cNvSpPr>
          <p:nvPr>
            <p:ph type="body" sz="half" idx="3"/>
          </p:nvPr>
        </p:nvSpPr>
        <p:spPr>
          <a:xfrm>
            <a:off x="4645025" y="5410200"/>
            <a:ext cx="4041775" cy="762000"/>
          </a:xfrm>
        </p:spPr>
        <p:txBody>
          <a:bodyPr>
            <a:normAutofit lnSpcReduction="10000"/>
          </a:bodyPr>
          <a:lstStyle/>
          <a:p>
            <a:pPr fontAlgn="auto">
              <a:spcAft>
                <a:spcPts val="0"/>
              </a:spcAft>
              <a:buFont typeface="Wingdings 3"/>
              <a:buNone/>
              <a:defRPr/>
            </a:pPr>
            <a:r>
              <a:rPr lang="en-US" dirty="0"/>
              <a:t>I’m so frustrated I could pull my hair out!</a:t>
            </a:r>
          </a:p>
        </p:txBody>
      </p:sp>
      <p:sp>
        <p:nvSpPr>
          <p:cNvPr id="13317" name="Content Placeholder 11"/>
          <p:cNvSpPr>
            <a:spLocks noGrp="1"/>
          </p:cNvSpPr>
          <p:nvPr>
            <p:ph sz="quarter" idx="2"/>
          </p:nvPr>
        </p:nvSpPr>
        <p:spPr>
          <a:xfrm>
            <a:off x="457200" y="1444625"/>
            <a:ext cx="4040188" cy="3941763"/>
          </a:xfrm>
          <a:ln>
            <a:prstDash val="solid"/>
          </a:ln>
        </p:spPr>
        <p:txBody>
          <a:bodyPr/>
          <a:lstStyle/>
          <a:p>
            <a:r>
              <a:rPr lang="en-US" dirty="0"/>
              <a:t>Oh please – not one more excuse from Jamie about why she couldn’t get her job done.</a:t>
            </a:r>
          </a:p>
          <a:p>
            <a:r>
              <a:rPr lang="en-US" dirty="0"/>
              <a:t>Bill is such a downer!</a:t>
            </a:r>
          </a:p>
          <a:p>
            <a:r>
              <a:rPr lang="en-US" dirty="0"/>
              <a:t>I can’t stand listening to Holly ramble on one more minute!</a:t>
            </a:r>
          </a:p>
        </p:txBody>
      </p:sp>
      <p:sp>
        <p:nvSpPr>
          <p:cNvPr id="13318" name="Content Placeholder 9"/>
          <p:cNvSpPr>
            <a:spLocks noGrp="1"/>
          </p:cNvSpPr>
          <p:nvPr>
            <p:ph sz="quarter" idx="4"/>
          </p:nvPr>
        </p:nvSpPr>
        <p:spPr>
          <a:xfrm>
            <a:off x="4645025" y="1444625"/>
            <a:ext cx="4041775" cy="3941763"/>
          </a:xfrm>
          <a:ln>
            <a:prstDash val="solid"/>
          </a:ln>
        </p:spPr>
        <p:txBody>
          <a:bodyPr/>
          <a:lstStyle/>
          <a:p>
            <a:pPr>
              <a:spcBef>
                <a:spcPct val="0"/>
              </a:spcBef>
            </a:pPr>
            <a:endParaRPr lang="en-US"/>
          </a:p>
        </p:txBody>
      </p:sp>
      <p:pic>
        <p:nvPicPr>
          <p:cNvPr id="13319" name="Picture 3"/>
          <p:cNvPicPr>
            <a:picLocks noChangeAspect="1" noChangeArrowheads="1"/>
          </p:cNvPicPr>
          <p:nvPr/>
        </p:nvPicPr>
        <p:blipFill>
          <a:blip r:embed="rId2"/>
          <a:srcRect/>
          <a:stretch>
            <a:fillRect/>
          </a:stretch>
        </p:blipFill>
        <p:spPr bwMode="auto">
          <a:xfrm>
            <a:off x="4648200" y="1905000"/>
            <a:ext cx="3886200" cy="2914650"/>
          </a:xfrm>
          <a:prstGeom prst="rect">
            <a:avLst/>
          </a:prstGeom>
          <a:noFill/>
          <a:ln w="9525">
            <a:noFill/>
            <a:miter lim="800000"/>
            <a:headEnd/>
            <a:tailEnd/>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fontAlgn="auto">
              <a:spcAft>
                <a:spcPts val="0"/>
              </a:spcAft>
              <a:defRPr/>
            </a:pPr>
            <a:r>
              <a:rPr lang="en-US" dirty="0"/>
              <a:t>Oppositional Team Roles</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68"/>
          <p:cNvSpPr>
            <a:spLocks noChangeArrowheads="1"/>
          </p:cNvSpPr>
          <p:nvPr/>
        </p:nvSpPr>
        <p:spPr bwMode="auto">
          <a:xfrm>
            <a:off x="990600" y="101600"/>
            <a:ext cx="7772400" cy="1143000"/>
          </a:xfrm>
          <a:prstGeom prst="rect">
            <a:avLst/>
          </a:prstGeom>
          <a:noFill/>
          <a:ln w="9525">
            <a:noFill/>
            <a:miter lim="800000"/>
            <a:headEnd/>
            <a:tailEnd/>
          </a:ln>
        </p:spPr>
        <p:txBody>
          <a:bodyPr anchor="ctr"/>
          <a:lstStyle/>
          <a:p>
            <a:r>
              <a:rPr lang="en-US" sz="3600" b="1">
                <a:solidFill>
                  <a:srgbClr val="1A41BC"/>
                </a:solidFill>
                <a:latin typeface="Lucida Sans Unicode" pitchFamily="34" charset="0"/>
              </a:rPr>
              <a:t>TEAM-WORK &amp; </a:t>
            </a:r>
            <a:br>
              <a:rPr lang="en-US" sz="3600" b="1">
                <a:solidFill>
                  <a:srgbClr val="1A41BC"/>
                </a:solidFill>
                <a:latin typeface="Lucida Sans Unicode" pitchFamily="34" charset="0"/>
              </a:rPr>
            </a:br>
            <a:r>
              <a:rPr lang="en-US" sz="3600" b="1">
                <a:solidFill>
                  <a:srgbClr val="1A41BC"/>
                </a:solidFill>
                <a:latin typeface="Lucida Sans Unicode" pitchFamily="34" charset="0"/>
              </a:rPr>
              <a:t>TEAM-ROLES MODEL</a:t>
            </a:r>
          </a:p>
        </p:txBody>
      </p:sp>
      <p:sp>
        <p:nvSpPr>
          <p:cNvPr id="69635" name="Rectangle 99"/>
          <p:cNvSpPr>
            <a:spLocks noChangeArrowheads="1"/>
          </p:cNvSpPr>
          <p:nvPr/>
        </p:nvSpPr>
        <p:spPr bwMode="auto">
          <a:xfrm>
            <a:off x="101600" y="6248400"/>
            <a:ext cx="495300" cy="457200"/>
          </a:xfrm>
          <a:prstGeom prst="rect">
            <a:avLst/>
          </a:prstGeom>
          <a:noFill/>
          <a:ln w="9525">
            <a:noFill/>
            <a:miter lim="800000"/>
            <a:headEnd/>
            <a:tailEnd/>
          </a:ln>
        </p:spPr>
        <p:txBody>
          <a:bodyPr/>
          <a:lstStyle/>
          <a:p>
            <a:r>
              <a:rPr lang="en-US" sz="1600">
                <a:latin typeface="Arial Black" pitchFamily="34" charset="0"/>
              </a:rPr>
              <a:t>92</a:t>
            </a:r>
          </a:p>
        </p:txBody>
      </p:sp>
      <p:grpSp>
        <p:nvGrpSpPr>
          <p:cNvPr id="2" name="Group 131"/>
          <p:cNvGrpSpPr>
            <a:grpSpLocks/>
          </p:cNvGrpSpPr>
          <p:nvPr/>
        </p:nvGrpSpPr>
        <p:grpSpPr bwMode="auto">
          <a:xfrm>
            <a:off x="1439863" y="1065213"/>
            <a:ext cx="6135687" cy="5681662"/>
            <a:chOff x="907" y="671"/>
            <a:chExt cx="3865" cy="3579"/>
          </a:xfrm>
        </p:grpSpPr>
        <p:sp>
          <p:nvSpPr>
            <p:cNvPr id="69637" name="Arc 102"/>
            <p:cNvSpPr>
              <a:spLocks/>
            </p:cNvSpPr>
            <p:nvPr/>
          </p:nvSpPr>
          <p:spPr bwMode="auto">
            <a:xfrm>
              <a:off x="2878" y="1043"/>
              <a:ext cx="970" cy="1420"/>
            </a:xfrm>
            <a:custGeom>
              <a:avLst/>
              <a:gdLst>
                <a:gd name="T0" fmla="*/ 6 w 15264"/>
                <a:gd name="T1" fmla="*/ 0 h 21600"/>
                <a:gd name="T2" fmla="*/ 970 w 15264"/>
                <a:gd name="T3" fmla="*/ 415 h 21600"/>
                <a:gd name="T4" fmla="*/ 0 w 15264"/>
                <a:gd name="T5" fmla="*/ 1420 h 21600"/>
                <a:gd name="T6" fmla="*/ 0 60000 65536"/>
                <a:gd name="T7" fmla="*/ 0 60000 65536"/>
                <a:gd name="T8" fmla="*/ 0 60000 65536"/>
                <a:gd name="T9" fmla="*/ 0 w 15264"/>
                <a:gd name="T10" fmla="*/ 0 h 21600"/>
                <a:gd name="T11" fmla="*/ 15264 w 15264"/>
                <a:gd name="T12" fmla="*/ 21600 h 21600"/>
              </a:gdLst>
              <a:ahLst/>
              <a:cxnLst>
                <a:cxn ang="T6">
                  <a:pos x="T0" y="T1"/>
                </a:cxn>
                <a:cxn ang="T7">
                  <a:pos x="T2" y="T3"/>
                </a:cxn>
                <a:cxn ang="T8">
                  <a:pos x="T4" y="T5"/>
                </a:cxn>
              </a:cxnLst>
              <a:rect l="T9" t="T10" r="T11" b="T12"/>
              <a:pathLst>
                <a:path w="15264" h="21600" fill="none" extrusionOk="0">
                  <a:moveTo>
                    <a:pt x="90" y="0"/>
                  </a:moveTo>
                  <a:cubicBezTo>
                    <a:pt x="5783" y="24"/>
                    <a:pt x="11236" y="2294"/>
                    <a:pt x="15264" y="6316"/>
                  </a:cubicBezTo>
                </a:path>
                <a:path w="15264" h="21600" stroke="0" extrusionOk="0">
                  <a:moveTo>
                    <a:pt x="90" y="0"/>
                  </a:moveTo>
                  <a:cubicBezTo>
                    <a:pt x="5783" y="24"/>
                    <a:pt x="11236" y="2294"/>
                    <a:pt x="15264" y="6316"/>
                  </a:cubicBezTo>
                  <a:lnTo>
                    <a:pt x="0" y="21600"/>
                  </a:lnTo>
                  <a:close/>
                </a:path>
              </a:pathLst>
            </a:custGeom>
            <a:solidFill>
              <a:schemeClr val="bg1"/>
            </a:solidFill>
            <a:ln w="57150">
              <a:solidFill>
                <a:srgbClr val="000000"/>
              </a:solidFill>
              <a:round/>
              <a:headEnd/>
              <a:tailEnd/>
            </a:ln>
          </p:spPr>
          <p:txBody>
            <a:bodyPr/>
            <a:lstStyle/>
            <a:p>
              <a:endParaRPr lang="en-US">
                <a:latin typeface="Lucida Sans Unicode" pitchFamily="34" charset="0"/>
              </a:endParaRPr>
            </a:p>
          </p:txBody>
        </p:sp>
        <p:sp>
          <p:nvSpPr>
            <p:cNvPr id="265319" name="Arc 103"/>
            <p:cNvSpPr>
              <a:spLocks/>
            </p:cNvSpPr>
            <p:nvPr/>
          </p:nvSpPr>
          <p:spPr bwMode="auto">
            <a:xfrm>
              <a:off x="2878" y="2453"/>
              <a:ext cx="970" cy="1406"/>
            </a:xfrm>
            <a:custGeom>
              <a:avLst/>
              <a:gdLst>
                <a:gd name="G0" fmla="+- 0 0 0"/>
                <a:gd name="G1" fmla="+- 0 0 0"/>
                <a:gd name="G2" fmla="+- 21600 0 0"/>
                <a:gd name="T0" fmla="*/ 15271 w 15271"/>
                <a:gd name="T1" fmla="*/ 15276 h 21600"/>
                <a:gd name="T2" fmla="*/ 0 w 15271"/>
                <a:gd name="T3" fmla="*/ 21600 h 21600"/>
                <a:gd name="T4" fmla="*/ 0 w 15271"/>
                <a:gd name="T5" fmla="*/ 0 h 21600"/>
              </a:gdLst>
              <a:ahLst/>
              <a:cxnLst>
                <a:cxn ang="0">
                  <a:pos x="T0" y="T1"/>
                </a:cxn>
                <a:cxn ang="0">
                  <a:pos x="T2" y="T3"/>
                </a:cxn>
                <a:cxn ang="0">
                  <a:pos x="T4" y="T5"/>
                </a:cxn>
              </a:cxnLst>
              <a:rect l="0" t="0" r="r" b="b"/>
              <a:pathLst>
                <a:path w="15271" h="21600" fill="none" extrusionOk="0">
                  <a:moveTo>
                    <a:pt x="15271" y="15276"/>
                  </a:moveTo>
                  <a:cubicBezTo>
                    <a:pt x="11220" y="19325"/>
                    <a:pt x="5727" y="21599"/>
                    <a:pt x="0" y="21600"/>
                  </a:cubicBezTo>
                </a:path>
                <a:path w="15271" h="21600" stroke="0" extrusionOk="0">
                  <a:moveTo>
                    <a:pt x="15271" y="15276"/>
                  </a:moveTo>
                  <a:cubicBezTo>
                    <a:pt x="11220" y="19325"/>
                    <a:pt x="5727" y="21599"/>
                    <a:pt x="0" y="21600"/>
                  </a:cubicBezTo>
                  <a:lnTo>
                    <a:pt x="0" y="0"/>
                  </a:lnTo>
                  <a:close/>
                </a:path>
              </a:pathLst>
            </a:custGeom>
            <a:solidFill>
              <a:schemeClr val="accent1">
                <a:lumMod val="60000"/>
                <a:lumOff val="40000"/>
              </a:schemeClr>
            </a:solidFill>
            <a:ln w="57150">
              <a:solidFill>
                <a:srgbClr val="000000"/>
              </a:solidFill>
              <a:round/>
              <a:headEnd/>
              <a:tailEnd/>
            </a:ln>
          </p:spPr>
          <p:txBody>
            <a:bodyPr/>
            <a:lstStyle/>
            <a:p>
              <a:pPr fontAlgn="auto">
                <a:spcBef>
                  <a:spcPts val="0"/>
                </a:spcBef>
                <a:spcAft>
                  <a:spcPts val="0"/>
                </a:spcAft>
                <a:defRPr/>
              </a:pPr>
              <a:endParaRPr lang="en-US">
                <a:latin typeface="+mn-lt"/>
              </a:endParaRPr>
            </a:p>
          </p:txBody>
        </p:sp>
        <p:sp>
          <p:nvSpPr>
            <p:cNvPr id="265320" name="Arc 104"/>
            <p:cNvSpPr>
              <a:spLocks/>
            </p:cNvSpPr>
            <p:nvPr/>
          </p:nvSpPr>
          <p:spPr bwMode="auto">
            <a:xfrm>
              <a:off x="2878" y="1459"/>
              <a:ext cx="1373" cy="994"/>
            </a:xfrm>
            <a:custGeom>
              <a:avLst/>
              <a:gdLst>
                <a:gd name="G0" fmla="+- 0 0 0"/>
                <a:gd name="G1" fmla="+- 15283 0 0"/>
                <a:gd name="G2" fmla="+- 21600 0 0"/>
                <a:gd name="T0" fmla="*/ 15264 w 21600"/>
                <a:gd name="T1" fmla="*/ 0 h 15283"/>
                <a:gd name="T2" fmla="*/ 21600 w 21600"/>
                <a:gd name="T3" fmla="*/ 15270 h 15283"/>
                <a:gd name="T4" fmla="*/ 0 w 21600"/>
                <a:gd name="T5" fmla="*/ 15283 h 15283"/>
              </a:gdLst>
              <a:ahLst/>
              <a:cxnLst>
                <a:cxn ang="0">
                  <a:pos x="T0" y="T1"/>
                </a:cxn>
                <a:cxn ang="0">
                  <a:pos x="T2" y="T3"/>
                </a:cxn>
                <a:cxn ang="0">
                  <a:pos x="T4" y="T5"/>
                </a:cxn>
              </a:cxnLst>
              <a:rect l="0" t="0" r="r" b="b"/>
              <a:pathLst>
                <a:path w="21600" h="15283" fill="none" extrusionOk="0">
                  <a:moveTo>
                    <a:pt x="15264" y="-1"/>
                  </a:moveTo>
                  <a:cubicBezTo>
                    <a:pt x="19317" y="4048"/>
                    <a:pt x="21596" y="9541"/>
                    <a:pt x="21599" y="15270"/>
                  </a:cubicBezTo>
                </a:path>
                <a:path w="21600" h="15283" stroke="0" extrusionOk="0">
                  <a:moveTo>
                    <a:pt x="15264" y="-1"/>
                  </a:moveTo>
                  <a:cubicBezTo>
                    <a:pt x="19317" y="4048"/>
                    <a:pt x="21596" y="9541"/>
                    <a:pt x="21599" y="15270"/>
                  </a:cubicBezTo>
                  <a:lnTo>
                    <a:pt x="0" y="15283"/>
                  </a:lnTo>
                  <a:close/>
                </a:path>
              </a:pathLst>
            </a:custGeom>
            <a:solidFill>
              <a:schemeClr val="accent1">
                <a:lumMod val="20000"/>
                <a:lumOff val="80000"/>
              </a:schemeClr>
            </a:solidFill>
            <a:ln w="57150">
              <a:solidFill>
                <a:srgbClr val="000000"/>
              </a:solidFill>
              <a:round/>
              <a:headEnd/>
              <a:tailEnd/>
            </a:ln>
            <a:effectLst/>
          </p:spPr>
          <p:txBody>
            <a:bodyPr/>
            <a:lstStyle/>
            <a:p>
              <a:pPr fontAlgn="auto">
                <a:spcBef>
                  <a:spcPts val="0"/>
                </a:spcBef>
                <a:spcAft>
                  <a:spcPts val="0"/>
                </a:spcAft>
                <a:defRPr/>
              </a:pPr>
              <a:endParaRPr lang="en-US">
                <a:latin typeface="+mn-lt"/>
              </a:endParaRPr>
            </a:p>
          </p:txBody>
        </p:sp>
        <p:sp>
          <p:nvSpPr>
            <p:cNvPr id="265321" name="Arc 105"/>
            <p:cNvSpPr>
              <a:spLocks/>
            </p:cNvSpPr>
            <p:nvPr/>
          </p:nvSpPr>
          <p:spPr bwMode="auto">
            <a:xfrm>
              <a:off x="2878" y="2452"/>
              <a:ext cx="1373" cy="995"/>
            </a:xfrm>
            <a:custGeom>
              <a:avLst/>
              <a:gdLst>
                <a:gd name="G0" fmla="+- 0 0 0"/>
                <a:gd name="G1" fmla="+- 13 0 0"/>
                <a:gd name="G2" fmla="+- 21600 0 0"/>
                <a:gd name="T0" fmla="*/ 21600 w 21600"/>
                <a:gd name="T1" fmla="*/ 0 h 15289"/>
                <a:gd name="T2" fmla="*/ 15271 w 21600"/>
                <a:gd name="T3" fmla="*/ 15289 h 15289"/>
                <a:gd name="T4" fmla="*/ 0 w 21600"/>
                <a:gd name="T5" fmla="*/ 13 h 15289"/>
              </a:gdLst>
              <a:ahLst/>
              <a:cxnLst>
                <a:cxn ang="0">
                  <a:pos x="T0" y="T1"/>
                </a:cxn>
                <a:cxn ang="0">
                  <a:pos x="T2" y="T3"/>
                </a:cxn>
                <a:cxn ang="0">
                  <a:pos x="T4" y="T5"/>
                </a:cxn>
              </a:cxnLst>
              <a:rect l="0" t="0" r="r" b="b"/>
              <a:pathLst>
                <a:path w="21600" h="15289" fill="none" extrusionOk="0">
                  <a:moveTo>
                    <a:pt x="21599" y="0"/>
                  </a:moveTo>
                  <a:cubicBezTo>
                    <a:pt x="21599" y="4"/>
                    <a:pt x="21600" y="8"/>
                    <a:pt x="21600" y="13"/>
                  </a:cubicBezTo>
                  <a:cubicBezTo>
                    <a:pt x="21600" y="5742"/>
                    <a:pt x="19323" y="11238"/>
                    <a:pt x="15271" y="15289"/>
                  </a:cubicBezTo>
                </a:path>
                <a:path w="21600" h="15289" stroke="0" extrusionOk="0">
                  <a:moveTo>
                    <a:pt x="21599" y="0"/>
                  </a:moveTo>
                  <a:cubicBezTo>
                    <a:pt x="21599" y="4"/>
                    <a:pt x="21600" y="8"/>
                    <a:pt x="21600" y="13"/>
                  </a:cubicBezTo>
                  <a:cubicBezTo>
                    <a:pt x="21600" y="5742"/>
                    <a:pt x="19323" y="11238"/>
                    <a:pt x="15271" y="15289"/>
                  </a:cubicBezTo>
                  <a:lnTo>
                    <a:pt x="0" y="13"/>
                  </a:lnTo>
                  <a:close/>
                </a:path>
              </a:pathLst>
            </a:custGeom>
            <a:solidFill>
              <a:schemeClr val="accent1">
                <a:lumMod val="40000"/>
                <a:lumOff val="60000"/>
              </a:schemeClr>
            </a:solidFill>
            <a:ln w="57150">
              <a:solidFill>
                <a:srgbClr val="000000"/>
              </a:solidFill>
              <a:round/>
              <a:headEnd/>
              <a:tailEnd/>
            </a:ln>
            <a:effectLst/>
          </p:spPr>
          <p:txBody>
            <a:bodyPr/>
            <a:lstStyle/>
            <a:p>
              <a:pPr fontAlgn="auto">
                <a:spcBef>
                  <a:spcPts val="0"/>
                </a:spcBef>
                <a:spcAft>
                  <a:spcPts val="0"/>
                </a:spcAft>
                <a:defRPr/>
              </a:pPr>
              <a:endParaRPr lang="en-US">
                <a:latin typeface="+mn-lt"/>
              </a:endParaRPr>
            </a:p>
          </p:txBody>
        </p:sp>
        <p:sp>
          <p:nvSpPr>
            <p:cNvPr id="69641" name="Arc 106"/>
            <p:cNvSpPr>
              <a:spLocks/>
            </p:cNvSpPr>
            <p:nvPr/>
          </p:nvSpPr>
          <p:spPr bwMode="auto">
            <a:xfrm>
              <a:off x="1907" y="2453"/>
              <a:ext cx="971" cy="1406"/>
            </a:xfrm>
            <a:custGeom>
              <a:avLst/>
              <a:gdLst>
                <a:gd name="T0" fmla="*/ 971 w 15277"/>
                <a:gd name="T1" fmla="*/ 1406 h 21600"/>
                <a:gd name="T2" fmla="*/ 0 w 15277"/>
                <a:gd name="T3" fmla="*/ 994 h 21600"/>
                <a:gd name="T4" fmla="*/ 971 w 15277"/>
                <a:gd name="T5" fmla="*/ 0 h 21600"/>
                <a:gd name="T6" fmla="*/ 0 60000 65536"/>
                <a:gd name="T7" fmla="*/ 0 60000 65536"/>
                <a:gd name="T8" fmla="*/ 0 60000 65536"/>
                <a:gd name="T9" fmla="*/ 0 w 15277"/>
                <a:gd name="T10" fmla="*/ 0 h 21600"/>
                <a:gd name="T11" fmla="*/ 15277 w 15277"/>
                <a:gd name="T12" fmla="*/ 21600 h 21600"/>
              </a:gdLst>
              <a:ahLst/>
              <a:cxnLst>
                <a:cxn ang="T6">
                  <a:pos x="T0" y="T1"/>
                </a:cxn>
                <a:cxn ang="T7">
                  <a:pos x="T2" y="T3"/>
                </a:cxn>
                <a:cxn ang="T8">
                  <a:pos x="T4" y="T5"/>
                </a:cxn>
              </a:cxnLst>
              <a:rect l="T9" t="T10" r="T11" b="T12"/>
              <a:pathLst>
                <a:path w="15277" h="21600" fill="none" extrusionOk="0">
                  <a:moveTo>
                    <a:pt x="15277" y="21600"/>
                  </a:moveTo>
                  <a:cubicBezTo>
                    <a:pt x="9546" y="21600"/>
                    <a:pt x="4051" y="19322"/>
                    <a:pt x="-1" y="15270"/>
                  </a:cubicBezTo>
                </a:path>
                <a:path w="15277" h="21600" stroke="0" extrusionOk="0">
                  <a:moveTo>
                    <a:pt x="15277" y="21600"/>
                  </a:moveTo>
                  <a:cubicBezTo>
                    <a:pt x="9546" y="21600"/>
                    <a:pt x="4051" y="19322"/>
                    <a:pt x="-1" y="15270"/>
                  </a:cubicBezTo>
                  <a:lnTo>
                    <a:pt x="15277" y="0"/>
                  </a:lnTo>
                  <a:close/>
                </a:path>
              </a:pathLst>
            </a:custGeom>
            <a:solidFill>
              <a:schemeClr val="bg1"/>
            </a:solidFill>
            <a:ln w="57150">
              <a:solidFill>
                <a:srgbClr val="000000"/>
              </a:solidFill>
              <a:round/>
              <a:headEnd/>
              <a:tailEnd/>
            </a:ln>
          </p:spPr>
          <p:txBody>
            <a:bodyPr/>
            <a:lstStyle/>
            <a:p>
              <a:endParaRPr lang="en-US">
                <a:latin typeface="Lucida Sans Unicode" pitchFamily="34" charset="0"/>
              </a:endParaRPr>
            </a:p>
          </p:txBody>
        </p:sp>
        <p:sp>
          <p:nvSpPr>
            <p:cNvPr id="265323" name="Arc 107"/>
            <p:cNvSpPr>
              <a:spLocks/>
            </p:cNvSpPr>
            <p:nvPr/>
          </p:nvSpPr>
          <p:spPr bwMode="auto">
            <a:xfrm>
              <a:off x="1505" y="2452"/>
              <a:ext cx="1373" cy="995"/>
            </a:xfrm>
            <a:custGeom>
              <a:avLst/>
              <a:gdLst>
                <a:gd name="G0" fmla="+- 21600 0 0"/>
                <a:gd name="G1" fmla="+- 13 0 0"/>
                <a:gd name="G2" fmla="+- 21600 0 0"/>
                <a:gd name="T0" fmla="*/ 6323 w 21600"/>
                <a:gd name="T1" fmla="*/ 15283 h 15283"/>
                <a:gd name="T2" fmla="*/ 0 w 21600"/>
                <a:gd name="T3" fmla="*/ 0 h 15283"/>
                <a:gd name="T4" fmla="*/ 21600 w 21600"/>
                <a:gd name="T5" fmla="*/ 13 h 15283"/>
              </a:gdLst>
              <a:ahLst/>
              <a:cxnLst>
                <a:cxn ang="0">
                  <a:pos x="T0" y="T1"/>
                </a:cxn>
                <a:cxn ang="0">
                  <a:pos x="T2" y="T3"/>
                </a:cxn>
                <a:cxn ang="0">
                  <a:pos x="T4" y="T5"/>
                </a:cxn>
              </a:cxnLst>
              <a:rect l="0" t="0" r="r" b="b"/>
              <a:pathLst>
                <a:path w="21600" h="15283" fill="none" extrusionOk="0">
                  <a:moveTo>
                    <a:pt x="6322" y="15283"/>
                  </a:moveTo>
                  <a:cubicBezTo>
                    <a:pt x="2274" y="11232"/>
                    <a:pt x="0" y="5739"/>
                    <a:pt x="0" y="13"/>
                  </a:cubicBezTo>
                  <a:cubicBezTo>
                    <a:pt x="-1" y="8"/>
                    <a:pt x="0" y="4"/>
                    <a:pt x="0" y="0"/>
                  </a:cubicBezTo>
                </a:path>
                <a:path w="21600" h="15283" stroke="0" extrusionOk="0">
                  <a:moveTo>
                    <a:pt x="6322" y="15283"/>
                  </a:moveTo>
                  <a:cubicBezTo>
                    <a:pt x="2274" y="11232"/>
                    <a:pt x="0" y="5739"/>
                    <a:pt x="0" y="13"/>
                  </a:cubicBezTo>
                  <a:cubicBezTo>
                    <a:pt x="-1" y="8"/>
                    <a:pt x="0" y="4"/>
                    <a:pt x="0" y="0"/>
                  </a:cubicBezTo>
                  <a:lnTo>
                    <a:pt x="21600" y="13"/>
                  </a:lnTo>
                  <a:close/>
                </a:path>
              </a:pathLst>
            </a:custGeom>
            <a:solidFill>
              <a:schemeClr val="accent1">
                <a:lumMod val="20000"/>
                <a:lumOff val="80000"/>
              </a:schemeClr>
            </a:solidFill>
            <a:ln w="57150">
              <a:solidFill>
                <a:srgbClr val="000000"/>
              </a:solidFill>
              <a:round/>
              <a:headEnd/>
              <a:tailEnd/>
            </a:ln>
            <a:effectLst/>
          </p:spPr>
          <p:txBody>
            <a:bodyPr/>
            <a:lstStyle/>
            <a:p>
              <a:pPr fontAlgn="auto">
                <a:spcBef>
                  <a:spcPts val="0"/>
                </a:spcBef>
                <a:spcAft>
                  <a:spcPts val="0"/>
                </a:spcAft>
                <a:defRPr/>
              </a:pPr>
              <a:endParaRPr lang="en-US">
                <a:latin typeface="+mn-lt"/>
              </a:endParaRPr>
            </a:p>
          </p:txBody>
        </p:sp>
        <p:sp>
          <p:nvSpPr>
            <p:cNvPr id="265324" name="Arc 108"/>
            <p:cNvSpPr>
              <a:spLocks/>
            </p:cNvSpPr>
            <p:nvPr/>
          </p:nvSpPr>
          <p:spPr bwMode="auto">
            <a:xfrm>
              <a:off x="1505" y="1459"/>
              <a:ext cx="1373" cy="994"/>
            </a:xfrm>
            <a:custGeom>
              <a:avLst/>
              <a:gdLst>
                <a:gd name="G0" fmla="+- 21600 0 0"/>
                <a:gd name="G1" fmla="+- 15276 0 0"/>
                <a:gd name="G2" fmla="+- 21600 0 0"/>
                <a:gd name="T0" fmla="*/ 0 w 21600"/>
                <a:gd name="T1" fmla="*/ 15263 h 15276"/>
                <a:gd name="T2" fmla="*/ 6329 w 21600"/>
                <a:gd name="T3" fmla="*/ 0 h 15276"/>
                <a:gd name="T4" fmla="*/ 21600 w 21600"/>
                <a:gd name="T5" fmla="*/ 15276 h 15276"/>
              </a:gdLst>
              <a:ahLst/>
              <a:cxnLst>
                <a:cxn ang="0">
                  <a:pos x="T0" y="T1"/>
                </a:cxn>
                <a:cxn ang="0">
                  <a:pos x="T2" y="T3"/>
                </a:cxn>
                <a:cxn ang="0">
                  <a:pos x="T4" y="T5"/>
                </a:cxn>
              </a:cxnLst>
              <a:rect l="0" t="0" r="r" b="b"/>
              <a:pathLst>
                <a:path w="21600" h="15276" fill="none" extrusionOk="0">
                  <a:moveTo>
                    <a:pt x="0" y="15263"/>
                  </a:moveTo>
                  <a:cubicBezTo>
                    <a:pt x="3" y="9537"/>
                    <a:pt x="2279" y="4047"/>
                    <a:pt x="6328" y="-1"/>
                  </a:cubicBezTo>
                </a:path>
                <a:path w="21600" h="15276" stroke="0" extrusionOk="0">
                  <a:moveTo>
                    <a:pt x="0" y="15263"/>
                  </a:moveTo>
                  <a:cubicBezTo>
                    <a:pt x="3" y="9537"/>
                    <a:pt x="2279" y="4047"/>
                    <a:pt x="6328" y="-1"/>
                  </a:cubicBezTo>
                  <a:lnTo>
                    <a:pt x="21600" y="15276"/>
                  </a:lnTo>
                  <a:close/>
                </a:path>
              </a:pathLst>
            </a:custGeom>
            <a:solidFill>
              <a:schemeClr val="accent1">
                <a:lumMod val="40000"/>
                <a:lumOff val="60000"/>
              </a:schemeClr>
            </a:solidFill>
            <a:ln w="57150">
              <a:solidFill>
                <a:srgbClr val="000000"/>
              </a:solidFill>
              <a:round/>
              <a:headEnd/>
              <a:tailEnd/>
            </a:ln>
            <a:effectLst/>
          </p:spPr>
          <p:txBody>
            <a:bodyPr/>
            <a:lstStyle/>
            <a:p>
              <a:pPr fontAlgn="auto">
                <a:spcBef>
                  <a:spcPts val="0"/>
                </a:spcBef>
                <a:spcAft>
                  <a:spcPts val="0"/>
                </a:spcAft>
                <a:defRPr/>
              </a:pPr>
              <a:endParaRPr lang="en-US">
                <a:latin typeface="+mn-lt"/>
              </a:endParaRPr>
            </a:p>
          </p:txBody>
        </p:sp>
        <p:sp>
          <p:nvSpPr>
            <p:cNvPr id="265325" name="Arc 109"/>
            <p:cNvSpPr>
              <a:spLocks/>
            </p:cNvSpPr>
            <p:nvPr/>
          </p:nvSpPr>
          <p:spPr bwMode="auto">
            <a:xfrm>
              <a:off x="1907" y="1047"/>
              <a:ext cx="971" cy="1406"/>
            </a:xfrm>
            <a:custGeom>
              <a:avLst/>
              <a:gdLst>
                <a:gd name="G0" fmla="+- 15271 0 0"/>
                <a:gd name="G1" fmla="+- 21600 0 0"/>
                <a:gd name="G2" fmla="+- 21600 0 0"/>
                <a:gd name="T0" fmla="*/ 0 w 15271"/>
                <a:gd name="T1" fmla="*/ 6324 h 21600"/>
                <a:gd name="T2" fmla="*/ 15271 w 15271"/>
                <a:gd name="T3" fmla="*/ 0 h 21600"/>
                <a:gd name="T4" fmla="*/ 15271 w 15271"/>
                <a:gd name="T5" fmla="*/ 21600 h 21600"/>
              </a:gdLst>
              <a:ahLst/>
              <a:cxnLst>
                <a:cxn ang="0">
                  <a:pos x="T0" y="T1"/>
                </a:cxn>
                <a:cxn ang="0">
                  <a:pos x="T2" y="T3"/>
                </a:cxn>
                <a:cxn ang="0">
                  <a:pos x="T4" y="T5"/>
                </a:cxn>
              </a:cxnLst>
              <a:rect l="0" t="0" r="r" b="b"/>
              <a:pathLst>
                <a:path w="15271" h="21600" fill="none" extrusionOk="0">
                  <a:moveTo>
                    <a:pt x="-1" y="6323"/>
                  </a:moveTo>
                  <a:cubicBezTo>
                    <a:pt x="4050" y="2274"/>
                    <a:pt x="9543" y="0"/>
                    <a:pt x="15270" y="0"/>
                  </a:cubicBezTo>
                </a:path>
                <a:path w="15271" h="21600" stroke="0" extrusionOk="0">
                  <a:moveTo>
                    <a:pt x="-1" y="6323"/>
                  </a:moveTo>
                  <a:cubicBezTo>
                    <a:pt x="4050" y="2274"/>
                    <a:pt x="9543" y="0"/>
                    <a:pt x="15270" y="0"/>
                  </a:cubicBezTo>
                  <a:lnTo>
                    <a:pt x="15271" y="21600"/>
                  </a:lnTo>
                  <a:close/>
                </a:path>
              </a:pathLst>
            </a:custGeom>
            <a:solidFill>
              <a:schemeClr val="accent1">
                <a:lumMod val="60000"/>
                <a:lumOff val="40000"/>
              </a:schemeClr>
            </a:solidFill>
            <a:ln w="57150">
              <a:solidFill>
                <a:srgbClr val="000000"/>
              </a:solidFill>
              <a:round/>
              <a:headEnd/>
              <a:tailEnd/>
            </a:ln>
            <a:effectLst/>
          </p:spPr>
          <p:txBody>
            <a:bodyPr/>
            <a:lstStyle/>
            <a:p>
              <a:pPr fontAlgn="auto">
                <a:spcBef>
                  <a:spcPts val="0"/>
                </a:spcBef>
                <a:spcAft>
                  <a:spcPts val="0"/>
                </a:spcAft>
                <a:defRPr/>
              </a:pPr>
              <a:endParaRPr lang="en-US">
                <a:latin typeface="+mn-lt"/>
              </a:endParaRPr>
            </a:p>
          </p:txBody>
        </p:sp>
        <p:sp>
          <p:nvSpPr>
            <p:cNvPr id="69645" name="Text Box 110"/>
            <p:cNvSpPr txBox="1">
              <a:spLocks noChangeArrowheads="1"/>
            </p:cNvSpPr>
            <p:nvPr/>
          </p:nvSpPr>
          <p:spPr bwMode="auto">
            <a:xfrm>
              <a:off x="2970" y="1425"/>
              <a:ext cx="734" cy="250"/>
            </a:xfrm>
            <a:prstGeom prst="rect">
              <a:avLst/>
            </a:prstGeom>
            <a:noFill/>
            <a:ln w="9525">
              <a:noFill/>
              <a:miter lim="800000"/>
              <a:headEnd/>
              <a:tailEnd/>
            </a:ln>
          </p:spPr>
          <p:txBody>
            <a:bodyPr>
              <a:spAutoFit/>
            </a:bodyPr>
            <a:lstStyle/>
            <a:p>
              <a:r>
                <a:rPr lang="en-US" sz="2000" b="1" i="1">
                  <a:latin typeface="Lucida Sans Unicode" pitchFamily="34" charset="0"/>
                </a:rPr>
                <a:t>Leader</a:t>
              </a:r>
            </a:p>
          </p:txBody>
        </p:sp>
        <p:sp>
          <p:nvSpPr>
            <p:cNvPr id="69646" name="Text Box 111"/>
            <p:cNvSpPr txBox="1">
              <a:spLocks noChangeArrowheads="1"/>
            </p:cNvSpPr>
            <p:nvPr/>
          </p:nvSpPr>
          <p:spPr bwMode="auto">
            <a:xfrm>
              <a:off x="3190" y="2043"/>
              <a:ext cx="1147" cy="250"/>
            </a:xfrm>
            <a:prstGeom prst="rect">
              <a:avLst/>
            </a:prstGeom>
            <a:noFill/>
            <a:ln w="9525">
              <a:noFill/>
              <a:miter lim="800000"/>
              <a:headEnd/>
              <a:tailEnd/>
            </a:ln>
          </p:spPr>
          <p:txBody>
            <a:bodyPr>
              <a:spAutoFit/>
            </a:bodyPr>
            <a:lstStyle/>
            <a:p>
              <a:r>
                <a:rPr lang="en-US" sz="2000" b="1" i="1">
                  <a:latin typeface="Lucida Sans Unicode" pitchFamily="34" charset="0"/>
                </a:rPr>
                <a:t>Moderator</a:t>
              </a:r>
            </a:p>
          </p:txBody>
        </p:sp>
        <p:sp>
          <p:nvSpPr>
            <p:cNvPr id="69647" name="Text Box 112"/>
            <p:cNvSpPr txBox="1">
              <a:spLocks noChangeArrowheads="1"/>
            </p:cNvSpPr>
            <p:nvPr/>
          </p:nvSpPr>
          <p:spPr bwMode="auto">
            <a:xfrm>
              <a:off x="3283" y="2591"/>
              <a:ext cx="844" cy="250"/>
            </a:xfrm>
            <a:prstGeom prst="rect">
              <a:avLst/>
            </a:prstGeom>
            <a:noFill/>
            <a:ln w="9525">
              <a:noFill/>
              <a:miter lim="800000"/>
              <a:headEnd/>
              <a:tailEnd/>
            </a:ln>
          </p:spPr>
          <p:txBody>
            <a:bodyPr>
              <a:spAutoFit/>
            </a:bodyPr>
            <a:lstStyle/>
            <a:p>
              <a:r>
                <a:rPr lang="en-US" sz="2000" b="1" i="1">
                  <a:latin typeface="Lucida Sans Unicode" pitchFamily="34" charset="0"/>
                </a:rPr>
                <a:t>Creator</a:t>
              </a:r>
            </a:p>
          </p:txBody>
        </p:sp>
        <p:sp>
          <p:nvSpPr>
            <p:cNvPr id="69648" name="Text Box 113"/>
            <p:cNvSpPr txBox="1">
              <a:spLocks noChangeArrowheads="1"/>
            </p:cNvSpPr>
            <p:nvPr/>
          </p:nvSpPr>
          <p:spPr bwMode="auto">
            <a:xfrm>
              <a:off x="2866" y="3280"/>
              <a:ext cx="1005" cy="250"/>
            </a:xfrm>
            <a:prstGeom prst="rect">
              <a:avLst/>
            </a:prstGeom>
            <a:noFill/>
            <a:ln w="9525">
              <a:noFill/>
              <a:miter lim="800000"/>
              <a:headEnd/>
              <a:tailEnd/>
            </a:ln>
          </p:spPr>
          <p:txBody>
            <a:bodyPr>
              <a:spAutoFit/>
            </a:bodyPr>
            <a:lstStyle/>
            <a:p>
              <a:r>
                <a:rPr lang="en-US" sz="2000" b="1" i="1">
                  <a:latin typeface="Lucida Sans Unicode" pitchFamily="34" charset="0"/>
                </a:rPr>
                <a:t>Innovator</a:t>
              </a:r>
            </a:p>
          </p:txBody>
        </p:sp>
        <p:sp>
          <p:nvSpPr>
            <p:cNvPr id="69649" name="Text Box 114"/>
            <p:cNvSpPr txBox="1">
              <a:spLocks noChangeArrowheads="1"/>
            </p:cNvSpPr>
            <p:nvPr/>
          </p:nvSpPr>
          <p:spPr bwMode="auto">
            <a:xfrm>
              <a:off x="2043" y="1424"/>
              <a:ext cx="917" cy="250"/>
            </a:xfrm>
            <a:prstGeom prst="rect">
              <a:avLst/>
            </a:prstGeom>
            <a:noFill/>
            <a:ln w="9525">
              <a:noFill/>
              <a:miter lim="800000"/>
              <a:headEnd/>
              <a:tailEnd/>
            </a:ln>
          </p:spPr>
          <p:txBody>
            <a:bodyPr>
              <a:spAutoFit/>
            </a:bodyPr>
            <a:lstStyle/>
            <a:p>
              <a:r>
                <a:rPr lang="en-US" sz="2000" b="1" i="1">
                  <a:latin typeface="Lucida Sans Unicode" pitchFamily="34" charset="0"/>
                </a:rPr>
                <a:t>Finisher</a:t>
              </a:r>
            </a:p>
          </p:txBody>
        </p:sp>
        <p:sp>
          <p:nvSpPr>
            <p:cNvPr id="69650" name="Text Box 115"/>
            <p:cNvSpPr txBox="1">
              <a:spLocks noChangeArrowheads="1"/>
            </p:cNvSpPr>
            <p:nvPr/>
          </p:nvSpPr>
          <p:spPr bwMode="auto">
            <a:xfrm>
              <a:off x="1642" y="2043"/>
              <a:ext cx="1022" cy="250"/>
            </a:xfrm>
            <a:prstGeom prst="rect">
              <a:avLst/>
            </a:prstGeom>
            <a:noFill/>
            <a:ln w="9525">
              <a:noFill/>
              <a:miter lim="800000"/>
              <a:headEnd/>
              <a:tailEnd/>
            </a:ln>
          </p:spPr>
          <p:txBody>
            <a:bodyPr>
              <a:spAutoFit/>
            </a:bodyPr>
            <a:lstStyle/>
            <a:p>
              <a:r>
                <a:rPr lang="en-US" sz="2000" b="1" i="1">
                  <a:latin typeface="Lucida Sans Unicode" pitchFamily="34" charset="0"/>
                </a:rPr>
                <a:t>Evaluator</a:t>
              </a:r>
            </a:p>
          </p:txBody>
        </p:sp>
        <p:sp>
          <p:nvSpPr>
            <p:cNvPr id="69651" name="Text Box 116"/>
            <p:cNvSpPr txBox="1">
              <a:spLocks noChangeArrowheads="1"/>
            </p:cNvSpPr>
            <p:nvPr/>
          </p:nvSpPr>
          <p:spPr bwMode="auto">
            <a:xfrm>
              <a:off x="1588" y="2621"/>
              <a:ext cx="1064" cy="250"/>
            </a:xfrm>
            <a:prstGeom prst="rect">
              <a:avLst/>
            </a:prstGeom>
            <a:noFill/>
            <a:ln w="9525">
              <a:noFill/>
              <a:miter lim="800000"/>
              <a:headEnd/>
              <a:tailEnd/>
            </a:ln>
          </p:spPr>
          <p:txBody>
            <a:bodyPr>
              <a:spAutoFit/>
            </a:bodyPr>
            <a:lstStyle/>
            <a:p>
              <a:r>
                <a:rPr lang="en-US" sz="2000" b="1" i="1">
                  <a:latin typeface="Lucida Sans Unicode" pitchFamily="34" charset="0"/>
                </a:rPr>
                <a:t>Organizer</a:t>
              </a:r>
            </a:p>
          </p:txBody>
        </p:sp>
        <p:sp>
          <p:nvSpPr>
            <p:cNvPr id="69652" name="Text Box 117"/>
            <p:cNvSpPr txBox="1">
              <a:spLocks noChangeArrowheads="1"/>
            </p:cNvSpPr>
            <p:nvPr/>
          </p:nvSpPr>
          <p:spPr bwMode="auto">
            <a:xfrm>
              <a:off x="2013" y="3280"/>
              <a:ext cx="1010" cy="250"/>
            </a:xfrm>
            <a:prstGeom prst="rect">
              <a:avLst/>
            </a:prstGeom>
            <a:noFill/>
            <a:ln w="9525">
              <a:noFill/>
              <a:miter lim="800000"/>
              <a:headEnd/>
              <a:tailEnd/>
            </a:ln>
          </p:spPr>
          <p:txBody>
            <a:bodyPr>
              <a:spAutoFit/>
            </a:bodyPr>
            <a:lstStyle/>
            <a:p>
              <a:r>
                <a:rPr lang="en-US" sz="2000" b="1" i="1">
                  <a:latin typeface="Lucida Sans Unicode" pitchFamily="34" charset="0"/>
                </a:rPr>
                <a:t>Manager</a:t>
              </a:r>
            </a:p>
          </p:txBody>
        </p:sp>
        <p:sp>
          <p:nvSpPr>
            <p:cNvPr id="69653" name="Line 118"/>
            <p:cNvSpPr>
              <a:spLocks noChangeShapeType="1"/>
            </p:cNvSpPr>
            <p:nvPr/>
          </p:nvSpPr>
          <p:spPr bwMode="auto">
            <a:xfrm flipV="1">
              <a:off x="1917" y="1475"/>
              <a:ext cx="1916" cy="1955"/>
            </a:xfrm>
            <a:prstGeom prst="line">
              <a:avLst/>
            </a:prstGeom>
            <a:noFill/>
            <a:ln w="28575">
              <a:solidFill>
                <a:srgbClr val="969696"/>
              </a:solidFill>
              <a:round/>
              <a:headEnd/>
              <a:tailEnd/>
            </a:ln>
          </p:spPr>
          <p:txBody>
            <a:bodyPr/>
            <a:lstStyle/>
            <a:p>
              <a:endParaRPr lang="en-US"/>
            </a:p>
          </p:txBody>
        </p:sp>
        <p:sp>
          <p:nvSpPr>
            <p:cNvPr id="265335" name="Line 119"/>
            <p:cNvSpPr>
              <a:spLocks noChangeShapeType="1"/>
            </p:cNvSpPr>
            <p:nvPr/>
          </p:nvSpPr>
          <p:spPr bwMode="auto">
            <a:xfrm>
              <a:off x="1922" y="1479"/>
              <a:ext cx="1904" cy="1941"/>
            </a:xfrm>
            <a:prstGeom prst="line">
              <a:avLst/>
            </a:prstGeom>
            <a:noFill/>
            <a:ln w="28575">
              <a:solidFill>
                <a:srgbClr val="969696"/>
              </a:solidFill>
              <a:round/>
              <a:headEnd/>
              <a:tailEnd/>
            </a:ln>
            <a:effectLst>
              <a:outerShdw dist="35921" dir="2700000" algn="ctr" rotWithShape="0">
                <a:schemeClr val="bg2"/>
              </a:outerShdw>
            </a:effectLst>
          </p:spPr>
          <p:txBody>
            <a:bodyPr/>
            <a:lstStyle/>
            <a:p>
              <a:pPr fontAlgn="auto">
                <a:spcBef>
                  <a:spcPts val="0"/>
                </a:spcBef>
                <a:spcAft>
                  <a:spcPts val="0"/>
                </a:spcAft>
                <a:defRPr/>
              </a:pPr>
              <a:endParaRPr lang="en-US">
                <a:latin typeface="+mn-lt"/>
              </a:endParaRPr>
            </a:p>
          </p:txBody>
        </p:sp>
        <p:sp>
          <p:nvSpPr>
            <p:cNvPr id="69655" name="Line 120"/>
            <p:cNvSpPr>
              <a:spLocks noChangeShapeType="1"/>
            </p:cNvSpPr>
            <p:nvPr/>
          </p:nvSpPr>
          <p:spPr bwMode="auto">
            <a:xfrm>
              <a:off x="1509" y="2457"/>
              <a:ext cx="2739" cy="0"/>
            </a:xfrm>
            <a:prstGeom prst="line">
              <a:avLst/>
            </a:prstGeom>
            <a:noFill/>
            <a:ln w="38100">
              <a:solidFill>
                <a:schemeClr val="tx1"/>
              </a:solidFill>
              <a:round/>
              <a:headEnd/>
              <a:tailEnd/>
            </a:ln>
          </p:spPr>
          <p:txBody>
            <a:bodyPr/>
            <a:lstStyle/>
            <a:p>
              <a:endParaRPr lang="en-US"/>
            </a:p>
          </p:txBody>
        </p:sp>
        <p:sp>
          <p:nvSpPr>
            <p:cNvPr id="69656" name="Line 121"/>
            <p:cNvSpPr>
              <a:spLocks noChangeShapeType="1"/>
            </p:cNvSpPr>
            <p:nvPr/>
          </p:nvSpPr>
          <p:spPr bwMode="auto">
            <a:xfrm>
              <a:off x="2871" y="1047"/>
              <a:ext cx="3" cy="2808"/>
            </a:xfrm>
            <a:prstGeom prst="line">
              <a:avLst/>
            </a:prstGeom>
            <a:noFill/>
            <a:ln w="38100">
              <a:solidFill>
                <a:schemeClr val="tx1"/>
              </a:solidFill>
              <a:round/>
              <a:headEnd/>
              <a:tailEnd/>
            </a:ln>
          </p:spPr>
          <p:txBody>
            <a:bodyPr/>
            <a:lstStyle/>
            <a:p>
              <a:endParaRPr lang="en-US"/>
            </a:p>
          </p:txBody>
        </p:sp>
        <p:sp>
          <p:nvSpPr>
            <p:cNvPr id="69657" name="Text Box 123"/>
            <p:cNvSpPr txBox="1">
              <a:spLocks noChangeArrowheads="1"/>
            </p:cNvSpPr>
            <p:nvPr/>
          </p:nvSpPr>
          <p:spPr bwMode="auto">
            <a:xfrm>
              <a:off x="912" y="1008"/>
              <a:ext cx="1001" cy="346"/>
            </a:xfrm>
            <a:prstGeom prst="rect">
              <a:avLst/>
            </a:prstGeom>
            <a:noFill/>
            <a:ln w="9525">
              <a:noFill/>
              <a:miter lim="800000"/>
              <a:headEnd/>
              <a:tailEnd/>
            </a:ln>
          </p:spPr>
          <p:txBody>
            <a:bodyPr>
              <a:spAutoFit/>
            </a:bodyPr>
            <a:lstStyle/>
            <a:p>
              <a:r>
                <a:rPr lang="en-US" sz="1600">
                  <a:latin typeface="Arial Black" pitchFamily="34" charset="0"/>
                </a:rPr>
                <a:t>4</a:t>
              </a:r>
              <a:r>
                <a:rPr lang="en-US" sz="1400">
                  <a:latin typeface="Arial Black" pitchFamily="34" charset="0"/>
                </a:rPr>
                <a:t>.</a:t>
              </a:r>
              <a:r>
                <a:rPr lang="en-US" sz="1400" b="1">
                  <a:latin typeface="Lucida Sans Unicode" pitchFamily="34" charset="0"/>
                </a:rPr>
                <a:t> </a:t>
              </a:r>
              <a:r>
                <a:rPr lang="en-US" sz="1400" b="1">
                  <a:latin typeface="Arial Black" pitchFamily="34" charset="0"/>
                </a:rPr>
                <a:t>COMPLETION</a:t>
              </a:r>
              <a:endParaRPr lang="en-US" sz="1400" b="1">
                <a:latin typeface="Lucida Sans Unicode" pitchFamily="34" charset="0"/>
              </a:endParaRPr>
            </a:p>
          </p:txBody>
        </p:sp>
        <p:sp>
          <p:nvSpPr>
            <p:cNvPr id="69658" name="Text Box 124"/>
            <p:cNvSpPr txBox="1">
              <a:spLocks noChangeArrowheads="1"/>
            </p:cNvSpPr>
            <p:nvPr/>
          </p:nvSpPr>
          <p:spPr bwMode="auto">
            <a:xfrm>
              <a:off x="3936" y="1008"/>
              <a:ext cx="824" cy="346"/>
            </a:xfrm>
            <a:prstGeom prst="rect">
              <a:avLst/>
            </a:prstGeom>
            <a:noFill/>
            <a:ln w="9525">
              <a:noFill/>
              <a:miter lim="800000"/>
              <a:headEnd/>
              <a:tailEnd/>
            </a:ln>
          </p:spPr>
          <p:txBody>
            <a:bodyPr>
              <a:spAutoFit/>
            </a:bodyPr>
            <a:lstStyle/>
            <a:p>
              <a:r>
                <a:rPr lang="en-US" sz="1600">
                  <a:latin typeface="Arial Black" pitchFamily="34" charset="0"/>
                </a:rPr>
                <a:t>1.</a:t>
              </a:r>
              <a:r>
                <a:rPr lang="en-US" sz="1400" b="1">
                  <a:latin typeface="Lucida Sans Unicode" pitchFamily="34" charset="0"/>
                </a:rPr>
                <a:t> </a:t>
              </a:r>
              <a:r>
                <a:rPr lang="en-US" sz="1400" b="1">
                  <a:latin typeface="Arial Black" pitchFamily="34" charset="0"/>
                </a:rPr>
                <a:t>INITIATION</a:t>
              </a:r>
              <a:endParaRPr lang="en-US" sz="1400" b="1">
                <a:latin typeface="Lucida Sans Unicode" pitchFamily="34" charset="0"/>
              </a:endParaRPr>
            </a:p>
          </p:txBody>
        </p:sp>
        <p:sp>
          <p:nvSpPr>
            <p:cNvPr id="69659" name="Text Box 125"/>
            <p:cNvSpPr txBox="1">
              <a:spLocks noChangeArrowheads="1"/>
            </p:cNvSpPr>
            <p:nvPr/>
          </p:nvSpPr>
          <p:spPr bwMode="auto">
            <a:xfrm>
              <a:off x="4032" y="3456"/>
              <a:ext cx="740" cy="346"/>
            </a:xfrm>
            <a:prstGeom prst="rect">
              <a:avLst/>
            </a:prstGeom>
            <a:noFill/>
            <a:ln w="9525">
              <a:noFill/>
              <a:miter lim="800000"/>
              <a:headEnd/>
              <a:tailEnd/>
            </a:ln>
          </p:spPr>
          <p:txBody>
            <a:bodyPr>
              <a:spAutoFit/>
            </a:bodyPr>
            <a:lstStyle/>
            <a:p>
              <a:r>
                <a:rPr lang="en-US" sz="1600">
                  <a:latin typeface="Arial Black" pitchFamily="34" charset="0"/>
                </a:rPr>
                <a:t>2.</a:t>
              </a:r>
              <a:r>
                <a:rPr lang="en-US" sz="1400" b="1">
                  <a:latin typeface="Lucida Sans Unicode" pitchFamily="34" charset="0"/>
                </a:rPr>
                <a:t> </a:t>
              </a:r>
              <a:r>
                <a:rPr lang="en-US" sz="1400" b="1">
                  <a:latin typeface="Arial Black" pitchFamily="34" charset="0"/>
                </a:rPr>
                <a:t>IDEATION</a:t>
              </a:r>
              <a:endParaRPr lang="en-US" sz="1400" b="1">
                <a:latin typeface="Lucida Sans Unicode" pitchFamily="34" charset="0"/>
              </a:endParaRPr>
            </a:p>
          </p:txBody>
        </p:sp>
        <p:sp>
          <p:nvSpPr>
            <p:cNvPr id="69660" name="Text Box 126"/>
            <p:cNvSpPr txBox="1">
              <a:spLocks noChangeArrowheads="1"/>
            </p:cNvSpPr>
            <p:nvPr/>
          </p:nvSpPr>
          <p:spPr bwMode="auto">
            <a:xfrm>
              <a:off x="2665" y="671"/>
              <a:ext cx="467" cy="404"/>
            </a:xfrm>
            <a:prstGeom prst="rect">
              <a:avLst/>
            </a:prstGeom>
            <a:noFill/>
            <a:ln w="9525">
              <a:noFill/>
              <a:miter lim="800000"/>
              <a:headEnd/>
              <a:tailEnd/>
            </a:ln>
          </p:spPr>
          <p:txBody>
            <a:bodyPr>
              <a:spAutoFit/>
            </a:bodyPr>
            <a:lstStyle/>
            <a:p>
              <a:r>
                <a:rPr lang="en-US" sz="3600">
                  <a:latin typeface="Lucida Sans Unicode" pitchFamily="34" charset="0"/>
                  <a:sym typeface="Wingdings" pitchFamily="2" charset="2"/>
                </a:rPr>
                <a:t></a:t>
              </a:r>
              <a:endParaRPr lang="en-US" sz="3600">
                <a:latin typeface="Lucida Sans Unicode" pitchFamily="34" charset="0"/>
              </a:endParaRPr>
            </a:p>
          </p:txBody>
        </p:sp>
        <p:sp>
          <p:nvSpPr>
            <p:cNvPr id="69661" name="Text Box 127"/>
            <p:cNvSpPr txBox="1">
              <a:spLocks noChangeArrowheads="1"/>
            </p:cNvSpPr>
            <p:nvPr/>
          </p:nvSpPr>
          <p:spPr bwMode="auto">
            <a:xfrm>
              <a:off x="4282" y="2332"/>
              <a:ext cx="483" cy="404"/>
            </a:xfrm>
            <a:prstGeom prst="rect">
              <a:avLst/>
            </a:prstGeom>
            <a:noFill/>
            <a:ln w="9525">
              <a:noFill/>
              <a:miter lim="800000"/>
              <a:headEnd/>
              <a:tailEnd/>
            </a:ln>
          </p:spPr>
          <p:txBody>
            <a:bodyPr>
              <a:spAutoFit/>
            </a:bodyPr>
            <a:lstStyle/>
            <a:p>
              <a:r>
                <a:rPr lang="en-US" sz="3600">
                  <a:latin typeface="Lucida Sans Unicode" pitchFamily="34" charset="0"/>
                  <a:sym typeface="Wingdings" pitchFamily="2" charset="2"/>
                </a:rPr>
                <a:t></a:t>
              </a:r>
              <a:endParaRPr lang="en-US" sz="3600">
                <a:latin typeface="Lucida Sans Unicode" pitchFamily="34" charset="0"/>
              </a:endParaRPr>
            </a:p>
          </p:txBody>
        </p:sp>
        <p:sp>
          <p:nvSpPr>
            <p:cNvPr id="69662" name="Text Box 128"/>
            <p:cNvSpPr txBox="1">
              <a:spLocks noChangeArrowheads="1"/>
            </p:cNvSpPr>
            <p:nvPr/>
          </p:nvSpPr>
          <p:spPr bwMode="auto">
            <a:xfrm>
              <a:off x="2673" y="3846"/>
              <a:ext cx="805" cy="404"/>
            </a:xfrm>
            <a:prstGeom prst="rect">
              <a:avLst/>
            </a:prstGeom>
            <a:noFill/>
            <a:ln w="9525">
              <a:noFill/>
              <a:miter lim="800000"/>
              <a:headEnd/>
              <a:tailEnd/>
            </a:ln>
          </p:spPr>
          <p:txBody>
            <a:bodyPr>
              <a:spAutoFit/>
            </a:bodyPr>
            <a:lstStyle/>
            <a:p>
              <a:r>
                <a:rPr lang="en-US" sz="3600">
                  <a:latin typeface="Lucida Sans Unicode" pitchFamily="34" charset="0"/>
                  <a:sym typeface="Wingdings" pitchFamily="2" charset="2"/>
                </a:rPr>
                <a:t></a:t>
              </a:r>
              <a:endParaRPr lang="en-US" sz="3600">
                <a:latin typeface="Lucida Sans Unicode" pitchFamily="34" charset="0"/>
              </a:endParaRPr>
            </a:p>
          </p:txBody>
        </p:sp>
        <p:sp>
          <p:nvSpPr>
            <p:cNvPr id="69663" name="Text Box 129"/>
            <p:cNvSpPr txBox="1">
              <a:spLocks noChangeArrowheads="1"/>
            </p:cNvSpPr>
            <p:nvPr/>
          </p:nvSpPr>
          <p:spPr bwMode="auto">
            <a:xfrm>
              <a:off x="1151" y="2246"/>
              <a:ext cx="354" cy="404"/>
            </a:xfrm>
            <a:prstGeom prst="rect">
              <a:avLst/>
            </a:prstGeom>
            <a:noFill/>
            <a:ln w="9525">
              <a:noFill/>
              <a:miter lim="800000"/>
              <a:headEnd/>
              <a:tailEnd/>
            </a:ln>
          </p:spPr>
          <p:txBody>
            <a:bodyPr>
              <a:spAutoFit/>
            </a:bodyPr>
            <a:lstStyle/>
            <a:p>
              <a:r>
                <a:rPr lang="en-US" sz="3600">
                  <a:latin typeface="Lucida Sans Unicode" pitchFamily="34" charset="0"/>
                  <a:sym typeface="Wingdings" pitchFamily="2" charset="2"/>
                </a:rPr>
                <a:t></a:t>
              </a:r>
              <a:endParaRPr lang="en-US" sz="3600">
                <a:latin typeface="Lucida Sans Unicode" pitchFamily="34" charset="0"/>
              </a:endParaRPr>
            </a:p>
          </p:txBody>
        </p:sp>
        <p:sp>
          <p:nvSpPr>
            <p:cNvPr id="69664" name="Text Box 130"/>
            <p:cNvSpPr txBox="1">
              <a:spLocks noChangeArrowheads="1"/>
            </p:cNvSpPr>
            <p:nvPr/>
          </p:nvSpPr>
          <p:spPr bwMode="auto">
            <a:xfrm>
              <a:off x="907" y="3453"/>
              <a:ext cx="1064" cy="346"/>
            </a:xfrm>
            <a:prstGeom prst="rect">
              <a:avLst/>
            </a:prstGeom>
            <a:noFill/>
            <a:ln w="9525">
              <a:noFill/>
              <a:miter lim="800000"/>
              <a:headEnd/>
              <a:tailEnd/>
            </a:ln>
          </p:spPr>
          <p:txBody>
            <a:bodyPr>
              <a:spAutoFit/>
            </a:bodyPr>
            <a:lstStyle/>
            <a:p>
              <a:r>
                <a:rPr lang="en-US" sz="1600">
                  <a:latin typeface="Arial Black" pitchFamily="34" charset="0"/>
                </a:rPr>
                <a:t>3.</a:t>
              </a:r>
              <a:r>
                <a:rPr lang="en-US" sz="1400" b="1">
                  <a:latin typeface="Lucida Sans Unicode" pitchFamily="34" charset="0"/>
                </a:rPr>
                <a:t> </a:t>
              </a:r>
              <a:r>
                <a:rPr lang="en-US" sz="1400" b="1">
                  <a:latin typeface="Arial Black" pitchFamily="34" charset="0"/>
                </a:rPr>
                <a:t>ELABORATION</a:t>
              </a:r>
              <a:endParaRPr lang="en-US" sz="1400" b="1">
                <a:latin typeface="Lucida Sans Unicode" pitchFamily="34" charset="0"/>
              </a:endParaRP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p:txBody>
          <a:bodyPr/>
          <a:lstStyle/>
          <a:p>
            <a:r>
              <a:rPr lang="en-US"/>
              <a:t>To assume a new identity as a member of the team – to think of ourselves as a member of the team and </a:t>
            </a:r>
            <a:r>
              <a:rPr lang="en-US" b="1"/>
              <a:t>act like one</a:t>
            </a:r>
            <a:endParaRPr lang="en-US"/>
          </a:p>
          <a:p>
            <a:r>
              <a:rPr lang="en-US"/>
              <a:t>To work with and trust other team members – who may be people that we would not choose as friends at all</a:t>
            </a:r>
          </a:p>
          <a:p>
            <a:r>
              <a:rPr lang="en-US"/>
              <a:t>To spend our time and effort on achieving a goal or completing a task for which the team – not the individual – will get credit</a:t>
            </a:r>
          </a:p>
          <a:p>
            <a:endParaRPr lang="en-US"/>
          </a:p>
        </p:txBody>
      </p:sp>
      <p:sp>
        <p:nvSpPr>
          <p:cNvPr id="3" name="Title 2"/>
          <p:cNvSpPr>
            <a:spLocks noGrp="1"/>
          </p:cNvSpPr>
          <p:nvPr>
            <p:ph type="title"/>
          </p:nvPr>
        </p:nvSpPr>
        <p:spPr/>
        <p:txBody>
          <a:bodyPr/>
          <a:lstStyle/>
          <a:p>
            <a:pPr fontAlgn="auto">
              <a:spcAft>
                <a:spcPts val="0"/>
              </a:spcAft>
              <a:defRPr/>
            </a:pPr>
            <a:r>
              <a:rPr lang="en-US" dirty="0"/>
              <a:t>What we ask of team members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r>
              <a:rPr lang="en-US"/>
              <a:t>How you “act” as a team member is strongly related to your overall personality style</a:t>
            </a:r>
          </a:p>
          <a:p>
            <a:r>
              <a:rPr lang="en-US"/>
              <a:t>But your personality style expresses itself quite differently in different settings</a:t>
            </a:r>
          </a:p>
          <a:p>
            <a:r>
              <a:rPr lang="en-US"/>
              <a:t>You don’t “act” the same at a football game and in a team meeting – even though your underlying personality is stable</a:t>
            </a:r>
          </a:p>
          <a:p>
            <a:r>
              <a:rPr lang="en-US"/>
              <a:t>It expresses itself differently</a:t>
            </a:r>
          </a:p>
        </p:txBody>
      </p:sp>
      <p:sp>
        <p:nvSpPr>
          <p:cNvPr id="3" name="Title 2"/>
          <p:cNvSpPr>
            <a:spLocks noGrp="1"/>
          </p:cNvSpPr>
          <p:nvPr>
            <p:ph type="title"/>
          </p:nvPr>
        </p:nvSpPr>
        <p:spPr/>
        <p:txBody>
          <a:bodyPr/>
          <a:lstStyle/>
          <a:p>
            <a:pPr fontAlgn="auto">
              <a:spcAft>
                <a:spcPts val="0"/>
              </a:spcAft>
              <a:defRPr/>
            </a:pPr>
            <a:r>
              <a:rPr lang="en-US" dirty="0"/>
              <a:t>Your team member style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fontAlgn="auto">
              <a:spcAft>
                <a:spcPts val="0"/>
              </a:spcAft>
              <a:defRPr/>
            </a:pPr>
            <a:r>
              <a:rPr lang="en-US" dirty="0"/>
              <a:t>Dimensions of style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555750"/>
          </a:xfrm>
        </p:spPr>
        <p:txBody>
          <a:bodyPr>
            <a:normAutofit fontScale="90000"/>
          </a:bodyPr>
          <a:lstStyle/>
          <a:p>
            <a:r>
              <a:rPr lang="en-US" dirty="0"/>
              <a:t>Write down the </a:t>
            </a:r>
            <a:r>
              <a:rPr lang="en-US" b="0" dirty="0"/>
              <a:t>ONE </a:t>
            </a:r>
            <a:r>
              <a:rPr lang="en-US" dirty="0"/>
              <a:t>word from each list that best describes you.</a:t>
            </a: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a:xfrm>
            <a:off x="457200" y="1828800"/>
            <a:ext cx="4040188" cy="3557257"/>
          </a:xfrm>
        </p:spPr>
        <p:txBody>
          <a:bodyPr/>
          <a:lstStyle/>
          <a:p>
            <a:r>
              <a:rPr lang="en-US" dirty="0"/>
              <a:t>List 1</a:t>
            </a:r>
          </a:p>
          <a:p>
            <a:pPr lvl="1"/>
            <a:r>
              <a:rPr lang="en-US" dirty="0"/>
              <a:t>Thorough</a:t>
            </a:r>
          </a:p>
          <a:p>
            <a:pPr lvl="1"/>
            <a:r>
              <a:rPr lang="en-US" dirty="0"/>
              <a:t>Impressive</a:t>
            </a:r>
          </a:p>
          <a:p>
            <a:pPr lvl="1"/>
            <a:r>
              <a:rPr lang="en-US" dirty="0"/>
              <a:t>Analytical</a:t>
            </a:r>
          </a:p>
          <a:p>
            <a:pPr lvl="1"/>
            <a:r>
              <a:rPr lang="en-US" dirty="0"/>
              <a:t>Self Reliant</a:t>
            </a:r>
          </a:p>
          <a:p>
            <a:pPr lvl="1"/>
            <a:r>
              <a:rPr lang="en-US" dirty="0"/>
              <a:t>Task Oriented</a:t>
            </a:r>
          </a:p>
          <a:p>
            <a:pPr lvl="1"/>
            <a:r>
              <a:rPr lang="en-US" dirty="0"/>
              <a:t>Trusting</a:t>
            </a:r>
          </a:p>
          <a:p>
            <a:pPr lvl="1"/>
            <a:r>
              <a:rPr lang="en-US" dirty="0"/>
              <a:t>Understanding</a:t>
            </a:r>
          </a:p>
        </p:txBody>
      </p:sp>
      <p:sp>
        <p:nvSpPr>
          <p:cNvPr id="6" name="Content Placeholder 5"/>
          <p:cNvSpPr>
            <a:spLocks noGrp="1"/>
          </p:cNvSpPr>
          <p:nvPr>
            <p:ph sz="quarter" idx="4"/>
          </p:nvPr>
        </p:nvSpPr>
        <p:spPr>
          <a:xfrm>
            <a:off x="4645025" y="1828800"/>
            <a:ext cx="4041775" cy="3557257"/>
          </a:xfrm>
        </p:spPr>
        <p:txBody>
          <a:bodyPr/>
          <a:lstStyle/>
          <a:p>
            <a:r>
              <a:rPr lang="en-US" dirty="0"/>
              <a:t>List 2</a:t>
            </a:r>
          </a:p>
          <a:p>
            <a:pPr lvl="1"/>
            <a:r>
              <a:rPr lang="en-US" dirty="0"/>
              <a:t>Strong Willed</a:t>
            </a:r>
          </a:p>
          <a:p>
            <a:pPr lvl="1"/>
            <a:r>
              <a:rPr lang="en-US" dirty="0"/>
              <a:t>Talkative</a:t>
            </a:r>
          </a:p>
          <a:p>
            <a:pPr lvl="1"/>
            <a:r>
              <a:rPr lang="en-US" dirty="0"/>
              <a:t>Motivating</a:t>
            </a:r>
          </a:p>
          <a:p>
            <a:pPr lvl="1"/>
            <a:r>
              <a:rPr lang="en-US" dirty="0"/>
              <a:t>Generous</a:t>
            </a:r>
          </a:p>
          <a:p>
            <a:pPr lvl="1"/>
            <a:r>
              <a:rPr lang="en-US" dirty="0"/>
              <a:t>Popular</a:t>
            </a:r>
          </a:p>
          <a:p>
            <a:pPr lvl="1"/>
            <a:r>
              <a:rPr lang="en-US" dirty="0"/>
              <a:t>Action Oriented</a:t>
            </a:r>
          </a:p>
          <a:p>
            <a:pPr lvl="1"/>
            <a:r>
              <a:rPr lang="en-US" dirty="0"/>
              <a:t>Adventurous</a:t>
            </a:r>
          </a:p>
          <a:p>
            <a:pPr lvl="1">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555750"/>
          </a:xfrm>
        </p:spPr>
        <p:txBody>
          <a:bodyPr>
            <a:normAutofit fontScale="90000"/>
          </a:bodyPr>
          <a:lstStyle/>
          <a:p>
            <a:r>
              <a:rPr lang="en-US" dirty="0"/>
              <a:t>Write down the </a:t>
            </a:r>
            <a:r>
              <a:rPr lang="en-US" b="0" dirty="0"/>
              <a:t>ONE </a:t>
            </a:r>
            <a:r>
              <a:rPr lang="en-US" dirty="0"/>
              <a:t>word from each list that best describes you.</a:t>
            </a: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a:xfrm>
            <a:off x="457200" y="1905000"/>
            <a:ext cx="4040188" cy="3481057"/>
          </a:xfrm>
        </p:spPr>
        <p:txBody>
          <a:bodyPr/>
          <a:lstStyle/>
          <a:p>
            <a:r>
              <a:rPr lang="en-US" dirty="0"/>
              <a:t>List 3</a:t>
            </a:r>
          </a:p>
          <a:p>
            <a:pPr lvl="1"/>
            <a:r>
              <a:rPr lang="en-US" dirty="0"/>
              <a:t>Animated</a:t>
            </a:r>
          </a:p>
          <a:p>
            <a:pPr lvl="1"/>
            <a:r>
              <a:rPr lang="en-US" dirty="0"/>
              <a:t>Powerful</a:t>
            </a:r>
          </a:p>
          <a:p>
            <a:pPr lvl="1"/>
            <a:r>
              <a:rPr lang="en-US" dirty="0"/>
              <a:t>Even Tempered</a:t>
            </a:r>
          </a:p>
          <a:p>
            <a:pPr lvl="1"/>
            <a:r>
              <a:rPr lang="en-US" dirty="0"/>
              <a:t>Enthusiastic</a:t>
            </a:r>
          </a:p>
          <a:p>
            <a:pPr lvl="1"/>
            <a:r>
              <a:rPr lang="en-US" dirty="0"/>
              <a:t>Results Oriented</a:t>
            </a:r>
          </a:p>
          <a:p>
            <a:pPr lvl="1"/>
            <a:r>
              <a:rPr lang="en-US" dirty="0"/>
              <a:t>Supportive</a:t>
            </a:r>
          </a:p>
          <a:p>
            <a:pPr lvl="1"/>
            <a:r>
              <a:rPr lang="en-US" dirty="0"/>
              <a:t>Orderly</a:t>
            </a:r>
          </a:p>
        </p:txBody>
      </p:sp>
      <p:sp>
        <p:nvSpPr>
          <p:cNvPr id="6" name="Content Placeholder 5"/>
          <p:cNvSpPr>
            <a:spLocks noGrp="1"/>
          </p:cNvSpPr>
          <p:nvPr>
            <p:ph sz="quarter" idx="4"/>
          </p:nvPr>
        </p:nvSpPr>
        <p:spPr>
          <a:xfrm>
            <a:off x="4645025" y="1905000"/>
            <a:ext cx="4041775" cy="3481057"/>
          </a:xfrm>
        </p:spPr>
        <p:txBody>
          <a:bodyPr/>
          <a:lstStyle/>
          <a:p>
            <a:r>
              <a:rPr lang="en-US" dirty="0"/>
              <a:t>List 4</a:t>
            </a:r>
          </a:p>
          <a:p>
            <a:pPr lvl="1"/>
            <a:r>
              <a:rPr lang="en-US" dirty="0"/>
              <a:t>Patient</a:t>
            </a:r>
          </a:p>
          <a:p>
            <a:pPr lvl="1"/>
            <a:r>
              <a:rPr lang="en-US" dirty="0"/>
              <a:t>Cooperative</a:t>
            </a:r>
          </a:p>
          <a:p>
            <a:pPr lvl="1"/>
            <a:r>
              <a:rPr lang="en-US" dirty="0"/>
              <a:t>Outgoing</a:t>
            </a:r>
          </a:p>
          <a:p>
            <a:pPr lvl="1"/>
            <a:r>
              <a:rPr lang="en-US" dirty="0"/>
              <a:t>Precise</a:t>
            </a:r>
          </a:p>
          <a:p>
            <a:pPr lvl="1"/>
            <a:r>
              <a:rPr lang="en-US" dirty="0"/>
              <a:t>Hard Driving</a:t>
            </a:r>
          </a:p>
          <a:p>
            <a:pPr lvl="1"/>
            <a:r>
              <a:rPr lang="en-US" dirty="0"/>
              <a:t>Technical</a:t>
            </a:r>
          </a:p>
          <a:p>
            <a:pPr lvl="1"/>
            <a:r>
              <a:rPr lang="en-US" dirty="0"/>
              <a:t>Challenging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a:xfrm>
            <a:off x="457200" y="1905000"/>
            <a:ext cx="4040188" cy="3481057"/>
          </a:xfrm>
        </p:spPr>
        <p:txBody>
          <a:bodyPr/>
          <a:lstStyle/>
          <a:p>
            <a:r>
              <a:rPr lang="en-US" dirty="0"/>
              <a:t>List 5</a:t>
            </a:r>
          </a:p>
          <a:p>
            <a:pPr lvl="1"/>
            <a:r>
              <a:rPr lang="en-US" dirty="0"/>
              <a:t>Diplomatic</a:t>
            </a:r>
          </a:p>
          <a:p>
            <a:pPr lvl="1"/>
            <a:r>
              <a:rPr lang="en-US" dirty="0"/>
              <a:t>Charismatic</a:t>
            </a:r>
          </a:p>
          <a:p>
            <a:pPr lvl="1"/>
            <a:r>
              <a:rPr lang="en-US" dirty="0"/>
              <a:t>Candid</a:t>
            </a:r>
          </a:p>
          <a:p>
            <a:pPr lvl="1"/>
            <a:r>
              <a:rPr lang="en-US" dirty="0"/>
              <a:t>Accommodating</a:t>
            </a:r>
          </a:p>
          <a:p>
            <a:pPr lvl="1"/>
            <a:r>
              <a:rPr lang="en-US" dirty="0"/>
              <a:t>Sentimental</a:t>
            </a:r>
          </a:p>
          <a:p>
            <a:pPr lvl="1"/>
            <a:r>
              <a:rPr lang="en-US" dirty="0"/>
              <a:t>Stimulating</a:t>
            </a:r>
          </a:p>
          <a:p>
            <a:pPr lvl="1"/>
            <a:r>
              <a:rPr lang="en-US" dirty="0"/>
              <a:t>Spontaneous</a:t>
            </a:r>
          </a:p>
        </p:txBody>
      </p:sp>
      <p:sp>
        <p:nvSpPr>
          <p:cNvPr id="6" name="Content Placeholder 5"/>
          <p:cNvSpPr>
            <a:spLocks noGrp="1"/>
          </p:cNvSpPr>
          <p:nvPr>
            <p:ph sz="quarter" idx="4"/>
          </p:nvPr>
        </p:nvSpPr>
        <p:spPr>
          <a:xfrm>
            <a:off x="4645025" y="1905000"/>
            <a:ext cx="4041775" cy="3481057"/>
          </a:xfrm>
        </p:spPr>
        <p:txBody>
          <a:bodyPr/>
          <a:lstStyle/>
          <a:p>
            <a:r>
              <a:rPr lang="en-US" dirty="0"/>
              <a:t>List 6</a:t>
            </a:r>
          </a:p>
          <a:p>
            <a:pPr lvl="1"/>
            <a:r>
              <a:rPr lang="en-US" dirty="0"/>
              <a:t>Lively</a:t>
            </a:r>
          </a:p>
          <a:p>
            <a:pPr lvl="1"/>
            <a:r>
              <a:rPr lang="en-US" dirty="0"/>
              <a:t>Diligent</a:t>
            </a:r>
          </a:p>
          <a:p>
            <a:pPr lvl="1"/>
            <a:r>
              <a:rPr lang="en-US" dirty="0"/>
              <a:t>Detail Oriented</a:t>
            </a:r>
          </a:p>
          <a:p>
            <a:pPr lvl="1"/>
            <a:r>
              <a:rPr lang="en-US" dirty="0"/>
              <a:t>Authoritative</a:t>
            </a:r>
          </a:p>
          <a:p>
            <a:pPr lvl="1"/>
            <a:r>
              <a:rPr lang="en-US" dirty="0"/>
              <a:t>Meticulous</a:t>
            </a:r>
          </a:p>
          <a:p>
            <a:pPr lvl="1"/>
            <a:r>
              <a:rPr lang="en-US" dirty="0"/>
              <a:t>Appreciative</a:t>
            </a:r>
          </a:p>
          <a:p>
            <a:pPr lvl="1"/>
            <a:r>
              <a:rPr lang="en-US" dirty="0"/>
              <a:t>Accurate</a:t>
            </a:r>
          </a:p>
        </p:txBody>
      </p:sp>
      <p:sp>
        <p:nvSpPr>
          <p:cNvPr id="7" name="Title 1"/>
          <p:cNvSpPr>
            <a:spLocks noGrp="1"/>
          </p:cNvSpPr>
          <p:nvPr>
            <p:ph type="title"/>
          </p:nvPr>
        </p:nvSpPr>
        <p:spPr>
          <a:xfrm>
            <a:off x="457200" y="273050"/>
            <a:ext cx="8229600" cy="1479550"/>
          </a:xfrm>
        </p:spPr>
        <p:txBody>
          <a:bodyPr>
            <a:normAutofit fontScale="90000"/>
          </a:bodyPr>
          <a:lstStyle/>
          <a:p>
            <a:r>
              <a:rPr lang="en-US" dirty="0"/>
              <a:t>Write down the </a:t>
            </a:r>
            <a:r>
              <a:rPr lang="en-US" b="0" dirty="0"/>
              <a:t>ONE </a:t>
            </a:r>
            <a:r>
              <a:rPr lang="en-US" dirty="0"/>
              <a:t>word from each list that best describes you.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161</TotalTime>
  <Words>1496</Words>
  <Application>Microsoft Office PowerPoint</Application>
  <PresentationFormat>On-screen Show (4:3)</PresentationFormat>
  <Paragraphs>318</Paragraphs>
  <Slides>31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 Black</vt:lpstr>
      <vt:lpstr>Calibri</vt:lpstr>
      <vt:lpstr>Century Gothic</vt:lpstr>
      <vt:lpstr>Lucida Sans Unicode</vt:lpstr>
      <vt:lpstr>Verdana</vt:lpstr>
      <vt:lpstr>Wingdings</vt:lpstr>
      <vt:lpstr>Wingdings 2</vt:lpstr>
      <vt:lpstr>Wingdings 3</vt:lpstr>
      <vt:lpstr>Default Theme</vt:lpstr>
      <vt:lpstr>TeamWORK</vt:lpstr>
      <vt:lpstr>Objective 1: Improve your effectiveness as a team member</vt:lpstr>
      <vt:lpstr>What frustrates you about team work?</vt:lpstr>
      <vt:lpstr>What we ask of team members</vt:lpstr>
      <vt:lpstr>Your team member style</vt:lpstr>
      <vt:lpstr>Dimensions of style</vt:lpstr>
      <vt:lpstr>Write down the ONE word from each list that best describes you.</vt:lpstr>
      <vt:lpstr>Write down the ONE word from each list that best describes you.</vt:lpstr>
      <vt:lpstr>Write down the ONE word from each list that best describes you.</vt:lpstr>
      <vt:lpstr>Write down the ONE word from each list that best describes you.</vt:lpstr>
      <vt:lpstr>Your Team Member Style</vt:lpstr>
      <vt:lpstr>PowerPoint Presentation</vt:lpstr>
      <vt:lpstr>PowerPoint Presentation</vt:lpstr>
      <vt:lpstr>PowerPoint Presentation</vt:lpstr>
      <vt:lpstr>PowerPoint Presentation</vt:lpstr>
      <vt:lpstr>PowerPoint Presentation</vt:lpstr>
      <vt:lpstr>Direct Style</vt:lpstr>
      <vt:lpstr>Spirited</vt:lpstr>
      <vt:lpstr>Considerate</vt:lpstr>
      <vt:lpstr>Systematic</vt:lpstr>
      <vt:lpstr>THE TEAM-WORK CYCLE</vt:lpstr>
      <vt:lpstr>Phase 1: Initiation</vt:lpstr>
      <vt:lpstr>THE TEAM-WORK CYCLE</vt:lpstr>
      <vt:lpstr>Phase 2: Ideation</vt:lpstr>
      <vt:lpstr>THE TEAM-WORK CYCLE</vt:lpstr>
      <vt:lpstr>Phase 3: Elaboration</vt:lpstr>
      <vt:lpstr>THE TEAM-WORK CYCLE</vt:lpstr>
      <vt:lpstr>Phase 4: Completion</vt:lpstr>
      <vt:lpstr>Your Preferred Team Work</vt:lpstr>
      <vt:lpstr>Oppositional Team Roles</vt:lpstr>
      <vt:lpstr>PowerPoint Presentation</vt:lpstr>
    </vt:vector>
  </TitlesOfParts>
  <Company>UF/IFAS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TeamWORK</dc:title>
  <dc:creator>Mickey Swisher</dc:creator>
  <cp:lastModifiedBy>Swisher,Marilyn E</cp:lastModifiedBy>
  <cp:revision>9</cp:revision>
  <dcterms:created xsi:type="dcterms:W3CDTF">2009-10-20T20:10:37Z</dcterms:created>
  <dcterms:modified xsi:type="dcterms:W3CDTF">2021-12-07T20:16:57Z</dcterms:modified>
</cp:coreProperties>
</file>