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9.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47" r:id="rId1"/>
  </p:sldMasterIdLst>
  <p:notesMasterIdLst>
    <p:notesMasterId r:id="rId27"/>
  </p:notesMasterIdLst>
  <p:handoutMasterIdLst>
    <p:handoutMasterId r:id="rId28"/>
  </p:handoutMasterIdLst>
  <p:sldIdLst>
    <p:sldId id="256" r:id="rId2"/>
    <p:sldId id="258" r:id="rId3"/>
    <p:sldId id="356" r:id="rId4"/>
    <p:sldId id="357" r:id="rId5"/>
    <p:sldId id="362" r:id="rId6"/>
    <p:sldId id="358" r:id="rId7"/>
    <p:sldId id="359" r:id="rId8"/>
    <p:sldId id="360" r:id="rId9"/>
    <p:sldId id="363" r:id="rId10"/>
    <p:sldId id="361" r:id="rId11"/>
    <p:sldId id="328" r:id="rId12"/>
    <p:sldId id="264" r:id="rId13"/>
    <p:sldId id="333" r:id="rId14"/>
    <p:sldId id="353" r:id="rId15"/>
    <p:sldId id="270" r:id="rId16"/>
    <p:sldId id="331" r:id="rId17"/>
    <p:sldId id="271" r:id="rId18"/>
    <p:sldId id="268" r:id="rId19"/>
    <p:sldId id="354" r:id="rId20"/>
    <p:sldId id="269" r:id="rId21"/>
    <p:sldId id="355" r:id="rId22"/>
    <p:sldId id="272" r:id="rId23"/>
    <p:sldId id="329" r:id="rId24"/>
    <p:sldId id="332" r:id="rId25"/>
    <p:sldId id="352" r:id="rId26"/>
  </p:sldIdLst>
  <p:sldSz cx="12192000" cy="6858000"/>
  <p:notesSz cx="6858000" cy="9144000"/>
  <p:embeddedFontLst>
    <p:embeddedFont>
      <p:font typeface="Calibri" panose="020F0502020204030204" pitchFamily="34" charset="0"/>
      <p:regular r:id="rId29"/>
      <p:bold r:id="rId30"/>
      <p:italic r:id="rId31"/>
      <p:boldItalic r:id="rId32"/>
    </p:embeddedFont>
    <p:embeddedFont>
      <p:font typeface="Century Gothic" panose="020B0502020202020204" pitchFamily="34" charset="0"/>
      <p:regular r:id="rId33"/>
      <p:bold r:id="rId34"/>
      <p:italic r:id="rId35"/>
      <p:boldItalic r:id="rId36"/>
    </p:embeddedFont>
    <p:embeddedFont>
      <p:font typeface="Gentona Book" panose="00000800000000000000" charset="0"/>
      <p:regular r:id="rId37"/>
      <p:bold r:id="rId38"/>
      <p:italic r:id="rId39"/>
    </p:embeddedFont>
    <p:embeddedFont>
      <p:font typeface="Wingdings 3" panose="05040102010807070707" pitchFamily="18" charset="2"/>
      <p:regular r:id="rId40"/>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3004033-023A-42E0-B5FF-7080C1EB210E}" v="163" dt="2022-03-02T13:23:15.43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80252" autoAdjust="0"/>
  </p:normalViewPr>
  <p:slideViewPr>
    <p:cSldViewPr snapToGrid="0">
      <p:cViewPr varScale="1">
        <p:scale>
          <a:sx n="73" d="100"/>
          <a:sy n="73" d="100"/>
        </p:scale>
        <p:origin x="282" y="60"/>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45"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oleObject" Target="https://uflorida-my.sharepoint.com/personal/delonga_ufl_edu/Documents/DeLong%20Dissertation%20Paper%202/ASHS%20articles/Results%20tables.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a:t>Year of Publication</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lineChart>
        <c:grouping val="standard"/>
        <c:varyColors val="0"/>
        <c:ser>
          <c:idx val="0"/>
          <c:order val="0"/>
          <c:tx>
            <c:strRef>
              <c:f>'Year of Pub.'!$C$1</c:f>
              <c:strCache>
                <c:ptCount val="1"/>
                <c:pt idx="0">
                  <c:v>Frequency</c:v>
                </c:pt>
              </c:strCache>
            </c:strRef>
          </c:tx>
          <c:spPr>
            <a:ln w="31750" cap="rnd">
              <a:solidFill>
                <a:schemeClr val="accent1"/>
              </a:solidFill>
              <a:round/>
            </a:ln>
            <a:effectLst/>
          </c:spPr>
          <c:marker>
            <c:symbol val="circle"/>
            <c:size val="17"/>
            <c:spPr>
              <a:solidFill>
                <a:schemeClr val="accent1"/>
              </a:solidFill>
              <a:ln>
                <a:noFill/>
              </a:ln>
              <a:effectLst/>
            </c:spPr>
          </c:marker>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numRef>
              <c:f>'Year of Pub.'!$B$2:$B$12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'Year of Pub.'!$C$2:$C$12</c:f>
              <c:numCache>
                <c:formatCode>General</c:formatCode>
                <c:ptCount val="11"/>
                <c:pt idx="0">
                  <c:v>1</c:v>
                </c:pt>
                <c:pt idx="1">
                  <c:v>2</c:v>
                </c:pt>
                <c:pt idx="2">
                  <c:v>0</c:v>
                </c:pt>
                <c:pt idx="3">
                  <c:v>1</c:v>
                </c:pt>
                <c:pt idx="4">
                  <c:v>2</c:v>
                </c:pt>
                <c:pt idx="5">
                  <c:v>2</c:v>
                </c:pt>
                <c:pt idx="6">
                  <c:v>2</c:v>
                </c:pt>
                <c:pt idx="7">
                  <c:v>5</c:v>
                </c:pt>
                <c:pt idx="8">
                  <c:v>0</c:v>
                </c:pt>
                <c:pt idx="9">
                  <c:v>5</c:v>
                </c:pt>
                <c:pt idx="10">
                  <c:v>1</c:v>
                </c:pt>
              </c:numCache>
            </c:numRef>
          </c:val>
          <c:smooth val="0"/>
          <c:extLst>
            <c:ext xmlns:c16="http://schemas.microsoft.com/office/drawing/2014/chart" uri="{C3380CC4-5D6E-409C-BE32-E72D297353CC}">
              <c16:uniqueId val="{00000000-5C27-47AA-B890-CA9EECA8E2D2}"/>
            </c:ext>
          </c:extLst>
        </c:ser>
        <c:dLbls>
          <c:dLblPos val="ctr"/>
          <c:showLegendKey val="0"/>
          <c:showVal val="1"/>
          <c:showCatName val="0"/>
          <c:showSerName val="0"/>
          <c:showPercent val="0"/>
          <c:showBubbleSize val="0"/>
        </c:dLbls>
        <c:marker val="1"/>
        <c:smooth val="0"/>
        <c:axId val="9244136"/>
        <c:axId val="93357744"/>
      </c:lineChart>
      <c:catAx>
        <c:axId val="9244136"/>
        <c:scaling>
          <c:orientation val="minMax"/>
        </c:scaling>
        <c:delete val="0"/>
        <c:axPos val="b"/>
        <c:title>
          <c:tx>
            <c:rich>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Year of Publication</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93357744"/>
        <c:crosses val="autoZero"/>
        <c:auto val="1"/>
        <c:lblAlgn val="ctr"/>
        <c:lblOffset val="100"/>
        <c:noMultiLvlLbl val="0"/>
      </c:catAx>
      <c:valAx>
        <c:axId val="93357744"/>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title>
          <c:tx>
            <c:rich>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r>
                  <a:rPr lang="en-US"/>
                  <a:t>Frequency</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dk1">
                      <a:lumMod val="75000"/>
                      <a:lumOff val="25000"/>
                    </a:schemeClr>
                  </a:solidFill>
                  <a:latin typeface="+mn-lt"/>
                  <a:ea typeface="+mn-ea"/>
                  <a:cs typeface="+mn-cs"/>
                </a:defRPr>
              </a:pPr>
              <a:endParaRPr lang="en-US"/>
            </a:p>
          </c:txPr>
        </c:title>
        <c:numFmt formatCode="General" sourceLinked="1"/>
        <c:majorTickMark val="none"/>
        <c:minorTickMark val="none"/>
        <c:tickLblPos val="nextTo"/>
        <c:crossAx val="9244136"/>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styleClr val="auto"/>
    </cs:fillRef>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17"/>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diagrams/_rels/data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E8DCA46-0390-4F7C-9F0D-F2C8A23B2044}"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A346AC6-4A82-47F5-9637-112BC0C79CD6}">
      <dgm:prSet/>
      <dgm:spPr/>
      <dgm:t>
        <a:bodyPr/>
        <a:lstStyle/>
        <a:p>
          <a:pPr>
            <a:lnSpc>
              <a:spcPct val="100000"/>
            </a:lnSpc>
          </a:pPr>
          <a:r>
            <a:rPr lang="en-US" dirty="0"/>
            <a:t>Types of systematic reviews</a:t>
          </a:r>
        </a:p>
      </dgm:t>
    </dgm:pt>
    <dgm:pt modelId="{E7669427-F004-4D27-927A-38C356860CD5}" type="parTrans" cxnId="{071E077E-BA22-493A-8200-FF8C0FD86B7F}">
      <dgm:prSet/>
      <dgm:spPr/>
      <dgm:t>
        <a:bodyPr/>
        <a:lstStyle/>
        <a:p>
          <a:endParaRPr lang="en-US"/>
        </a:p>
      </dgm:t>
    </dgm:pt>
    <dgm:pt modelId="{4F5CBE11-F266-414C-BDE4-DF1EE22F9072}" type="sibTrans" cxnId="{071E077E-BA22-493A-8200-FF8C0FD86B7F}">
      <dgm:prSet/>
      <dgm:spPr/>
      <dgm:t>
        <a:bodyPr/>
        <a:lstStyle/>
        <a:p>
          <a:endParaRPr lang="en-US"/>
        </a:p>
      </dgm:t>
    </dgm:pt>
    <dgm:pt modelId="{32B69054-282B-47B0-9E54-FB2D265B62CE}">
      <dgm:prSet/>
      <dgm:spPr/>
      <dgm:t>
        <a:bodyPr/>
        <a:lstStyle/>
        <a:p>
          <a:pPr>
            <a:lnSpc>
              <a:spcPct val="100000"/>
            </a:lnSpc>
          </a:pPr>
          <a:r>
            <a:rPr lang="en-US" dirty="0"/>
            <a:t>An example</a:t>
          </a:r>
        </a:p>
      </dgm:t>
    </dgm:pt>
    <dgm:pt modelId="{993BA25B-C3DA-44A9-B11F-2AB4D8188BBA}" type="parTrans" cxnId="{09E7B035-19F8-48EC-A899-0A4A804F57A5}">
      <dgm:prSet/>
      <dgm:spPr/>
      <dgm:t>
        <a:bodyPr/>
        <a:lstStyle/>
        <a:p>
          <a:endParaRPr lang="en-US"/>
        </a:p>
      </dgm:t>
    </dgm:pt>
    <dgm:pt modelId="{09D624CC-3C0F-4FA1-9F08-BECDE475ECE2}" type="sibTrans" cxnId="{09E7B035-19F8-48EC-A899-0A4A804F57A5}">
      <dgm:prSet/>
      <dgm:spPr/>
      <dgm:t>
        <a:bodyPr/>
        <a:lstStyle/>
        <a:p>
          <a:endParaRPr lang="en-US"/>
        </a:p>
      </dgm:t>
    </dgm:pt>
    <dgm:pt modelId="{D71E3223-AB9F-4233-8E55-F4C13E8E8A48}">
      <dgm:prSet/>
      <dgm:spPr/>
      <dgm:t>
        <a:bodyPr/>
        <a:lstStyle/>
        <a:p>
          <a:pPr>
            <a:lnSpc>
              <a:spcPct val="100000"/>
            </a:lnSpc>
          </a:pPr>
          <a:r>
            <a:rPr lang="en-US" dirty="0"/>
            <a:t>What is a systematic review?</a:t>
          </a:r>
        </a:p>
      </dgm:t>
    </dgm:pt>
    <dgm:pt modelId="{BA80B995-3717-4B02-82FD-302662039961}" type="parTrans" cxnId="{083381E1-4B85-4D55-A9CB-2046F3F854FA}">
      <dgm:prSet/>
      <dgm:spPr/>
      <dgm:t>
        <a:bodyPr/>
        <a:lstStyle/>
        <a:p>
          <a:endParaRPr lang="en-US"/>
        </a:p>
      </dgm:t>
    </dgm:pt>
    <dgm:pt modelId="{F007940E-995D-42C2-ABDC-09F71D5E0469}" type="sibTrans" cxnId="{083381E1-4B85-4D55-A9CB-2046F3F854FA}">
      <dgm:prSet/>
      <dgm:spPr/>
      <dgm:t>
        <a:bodyPr/>
        <a:lstStyle/>
        <a:p>
          <a:endParaRPr lang="en-US"/>
        </a:p>
      </dgm:t>
    </dgm:pt>
    <dgm:pt modelId="{A67BE066-DD25-4CED-81E9-5B373D42A37A}" type="pres">
      <dgm:prSet presAssocID="{DE8DCA46-0390-4F7C-9F0D-F2C8A23B2044}" presName="root" presStyleCnt="0">
        <dgm:presLayoutVars>
          <dgm:dir/>
          <dgm:resizeHandles val="exact"/>
        </dgm:presLayoutVars>
      </dgm:prSet>
      <dgm:spPr/>
    </dgm:pt>
    <dgm:pt modelId="{26B1CC35-A57E-4716-B213-4B3AC08AA87F}" type="pres">
      <dgm:prSet presAssocID="{D71E3223-AB9F-4233-8E55-F4C13E8E8A48}" presName="compNode" presStyleCnt="0"/>
      <dgm:spPr/>
    </dgm:pt>
    <dgm:pt modelId="{0D42405B-43E8-401D-B0C3-F9EE5B071352}" type="pres">
      <dgm:prSet presAssocID="{D71E3223-AB9F-4233-8E55-F4C13E8E8A48}" presName="bgRect" presStyleLbl="bgShp" presStyleIdx="0" presStyleCnt="3"/>
      <dgm:spPr/>
    </dgm:pt>
    <dgm:pt modelId="{B24BA8E6-209D-48B0-82D2-0ADB18FC54A5}" type="pres">
      <dgm:prSet presAssocID="{D71E3223-AB9F-4233-8E55-F4C13E8E8A48}"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E90C8E3B-448B-48BB-A0DF-26FD4A11AF07}" type="pres">
      <dgm:prSet presAssocID="{D71E3223-AB9F-4233-8E55-F4C13E8E8A48}" presName="spaceRect" presStyleCnt="0"/>
      <dgm:spPr/>
    </dgm:pt>
    <dgm:pt modelId="{6AA95671-AD48-474D-81D2-F2F9529AA4E9}" type="pres">
      <dgm:prSet presAssocID="{D71E3223-AB9F-4233-8E55-F4C13E8E8A48}" presName="parTx" presStyleLbl="revTx" presStyleIdx="0" presStyleCnt="3">
        <dgm:presLayoutVars>
          <dgm:chMax val="0"/>
          <dgm:chPref val="0"/>
        </dgm:presLayoutVars>
      </dgm:prSet>
      <dgm:spPr/>
    </dgm:pt>
    <dgm:pt modelId="{B6329071-ED7C-487B-89F1-E6691A4BD6B3}" type="pres">
      <dgm:prSet presAssocID="{F007940E-995D-42C2-ABDC-09F71D5E0469}" presName="sibTrans" presStyleCnt="0"/>
      <dgm:spPr/>
    </dgm:pt>
    <dgm:pt modelId="{06CEE775-BA4E-45F2-99CA-B6204F842481}" type="pres">
      <dgm:prSet presAssocID="{8A346AC6-4A82-47F5-9637-112BC0C79CD6}" presName="compNode" presStyleCnt="0"/>
      <dgm:spPr/>
    </dgm:pt>
    <dgm:pt modelId="{A0E018B8-21CB-4276-9C43-E93615D21421}" type="pres">
      <dgm:prSet presAssocID="{8A346AC6-4A82-47F5-9637-112BC0C79CD6}" presName="bgRect" presStyleLbl="bgShp" presStyleIdx="1" presStyleCnt="3"/>
      <dgm:spPr/>
    </dgm:pt>
    <dgm:pt modelId="{745D84CF-5231-4B34-84D3-B474BA1F88C0}" type="pres">
      <dgm:prSet presAssocID="{8A346AC6-4A82-47F5-9637-112BC0C79CD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70211D47-501E-4F31-B978-9175C40A9C02}" type="pres">
      <dgm:prSet presAssocID="{8A346AC6-4A82-47F5-9637-112BC0C79CD6}" presName="spaceRect" presStyleCnt="0"/>
      <dgm:spPr/>
    </dgm:pt>
    <dgm:pt modelId="{A21A874C-EB8D-4E32-9EEE-2DB3AF829D7E}" type="pres">
      <dgm:prSet presAssocID="{8A346AC6-4A82-47F5-9637-112BC0C79CD6}" presName="parTx" presStyleLbl="revTx" presStyleIdx="1" presStyleCnt="3">
        <dgm:presLayoutVars>
          <dgm:chMax val="0"/>
          <dgm:chPref val="0"/>
        </dgm:presLayoutVars>
      </dgm:prSet>
      <dgm:spPr/>
    </dgm:pt>
    <dgm:pt modelId="{1799CB6E-A1B2-42BB-8E6B-D1D40E15CEBC}" type="pres">
      <dgm:prSet presAssocID="{4F5CBE11-F266-414C-BDE4-DF1EE22F9072}" presName="sibTrans" presStyleCnt="0"/>
      <dgm:spPr/>
    </dgm:pt>
    <dgm:pt modelId="{D4D25CD0-FA80-4492-A6BE-356059C4C457}" type="pres">
      <dgm:prSet presAssocID="{32B69054-282B-47B0-9E54-FB2D265B62CE}" presName="compNode" presStyleCnt="0"/>
      <dgm:spPr/>
    </dgm:pt>
    <dgm:pt modelId="{6B45812B-E7B1-4CAE-9F8F-3C6FC4630210}" type="pres">
      <dgm:prSet presAssocID="{32B69054-282B-47B0-9E54-FB2D265B62CE}" presName="bgRect" presStyleLbl="bgShp" presStyleIdx="2" presStyleCnt="3"/>
      <dgm:spPr/>
    </dgm:pt>
    <dgm:pt modelId="{54D4F474-480C-4D03-B42B-1A3032CA11E2}" type="pres">
      <dgm:prSet presAssocID="{32B69054-282B-47B0-9E54-FB2D265B62C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Magnifying glass"/>
        </a:ext>
      </dgm:extLst>
    </dgm:pt>
    <dgm:pt modelId="{4E6E9411-5B9E-4F6B-BEBC-169486C073AE}" type="pres">
      <dgm:prSet presAssocID="{32B69054-282B-47B0-9E54-FB2D265B62CE}" presName="spaceRect" presStyleCnt="0"/>
      <dgm:spPr/>
    </dgm:pt>
    <dgm:pt modelId="{B883157D-8539-4D37-97AF-38BC76A0B6E0}" type="pres">
      <dgm:prSet presAssocID="{32B69054-282B-47B0-9E54-FB2D265B62CE}" presName="parTx" presStyleLbl="revTx" presStyleIdx="2" presStyleCnt="3">
        <dgm:presLayoutVars>
          <dgm:chMax val="0"/>
          <dgm:chPref val="0"/>
        </dgm:presLayoutVars>
      </dgm:prSet>
      <dgm:spPr/>
    </dgm:pt>
  </dgm:ptLst>
  <dgm:cxnLst>
    <dgm:cxn modelId="{09E7B035-19F8-48EC-A899-0A4A804F57A5}" srcId="{DE8DCA46-0390-4F7C-9F0D-F2C8A23B2044}" destId="{32B69054-282B-47B0-9E54-FB2D265B62CE}" srcOrd="2" destOrd="0" parTransId="{993BA25B-C3DA-44A9-B11F-2AB4D8188BBA}" sibTransId="{09D624CC-3C0F-4FA1-9F08-BECDE475ECE2}"/>
    <dgm:cxn modelId="{071E077E-BA22-493A-8200-FF8C0FD86B7F}" srcId="{DE8DCA46-0390-4F7C-9F0D-F2C8A23B2044}" destId="{8A346AC6-4A82-47F5-9637-112BC0C79CD6}" srcOrd="1" destOrd="0" parTransId="{E7669427-F004-4D27-927A-38C356860CD5}" sibTransId="{4F5CBE11-F266-414C-BDE4-DF1EE22F9072}"/>
    <dgm:cxn modelId="{3F8A8982-9B3E-4526-AAD2-2DEAD4F40F71}" type="presOf" srcId="{D71E3223-AB9F-4233-8E55-F4C13E8E8A48}" destId="{6AA95671-AD48-474D-81D2-F2F9529AA4E9}" srcOrd="0" destOrd="0" presId="urn:microsoft.com/office/officeart/2018/2/layout/IconVerticalSolidList"/>
    <dgm:cxn modelId="{04332589-DA94-4159-A273-00A944E71750}" type="presOf" srcId="{32B69054-282B-47B0-9E54-FB2D265B62CE}" destId="{B883157D-8539-4D37-97AF-38BC76A0B6E0}" srcOrd="0" destOrd="0" presId="urn:microsoft.com/office/officeart/2018/2/layout/IconVerticalSolidList"/>
    <dgm:cxn modelId="{EF4AF794-95C9-4484-93F9-29BAB4687A48}" type="presOf" srcId="{DE8DCA46-0390-4F7C-9F0D-F2C8A23B2044}" destId="{A67BE066-DD25-4CED-81E9-5B373D42A37A}" srcOrd="0" destOrd="0" presId="urn:microsoft.com/office/officeart/2018/2/layout/IconVerticalSolidList"/>
    <dgm:cxn modelId="{98A634B9-0929-48F3-82B1-2477214697F8}" type="presOf" srcId="{8A346AC6-4A82-47F5-9637-112BC0C79CD6}" destId="{A21A874C-EB8D-4E32-9EEE-2DB3AF829D7E}" srcOrd="0" destOrd="0" presId="urn:microsoft.com/office/officeart/2018/2/layout/IconVerticalSolidList"/>
    <dgm:cxn modelId="{083381E1-4B85-4D55-A9CB-2046F3F854FA}" srcId="{DE8DCA46-0390-4F7C-9F0D-F2C8A23B2044}" destId="{D71E3223-AB9F-4233-8E55-F4C13E8E8A48}" srcOrd="0" destOrd="0" parTransId="{BA80B995-3717-4B02-82FD-302662039961}" sibTransId="{F007940E-995D-42C2-ABDC-09F71D5E0469}"/>
    <dgm:cxn modelId="{02ADA072-DBAD-4332-8997-C27B77AECBC3}" type="presParOf" srcId="{A67BE066-DD25-4CED-81E9-5B373D42A37A}" destId="{26B1CC35-A57E-4716-B213-4B3AC08AA87F}" srcOrd="0" destOrd="0" presId="urn:microsoft.com/office/officeart/2018/2/layout/IconVerticalSolidList"/>
    <dgm:cxn modelId="{2619BBF0-C57C-4881-AA80-AA7FB3CF3CA4}" type="presParOf" srcId="{26B1CC35-A57E-4716-B213-4B3AC08AA87F}" destId="{0D42405B-43E8-401D-B0C3-F9EE5B071352}" srcOrd="0" destOrd="0" presId="urn:microsoft.com/office/officeart/2018/2/layout/IconVerticalSolidList"/>
    <dgm:cxn modelId="{7D58D410-C7BD-4A3D-9325-53B3A3DC3D57}" type="presParOf" srcId="{26B1CC35-A57E-4716-B213-4B3AC08AA87F}" destId="{B24BA8E6-209D-48B0-82D2-0ADB18FC54A5}" srcOrd="1" destOrd="0" presId="urn:microsoft.com/office/officeart/2018/2/layout/IconVerticalSolidList"/>
    <dgm:cxn modelId="{3F25F847-59F8-490F-B877-A8BBE266394C}" type="presParOf" srcId="{26B1CC35-A57E-4716-B213-4B3AC08AA87F}" destId="{E90C8E3B-448B-48BB-A0DF-26FD4A11AF07}" srcOrd="2" destOrd="0" presId="urn:microsoft.com/office/officeart/2018/2/layout/IconVerticalSolidList"/>
    <dgm:cxn modelId="{25E2D048-8818-4020-BD0A-A5BB07F36058}" type="presParOf" srcId="{26B1CC35-A57E-4716-B213-4B3AC08AA87F}" destId="{6AA95671-AD48-474D-81D2-F2F9529AA4E9}" srcOrd="3" destOrd="0" presId="urn:microsoft.com/office/officeart/2018/2/layout/IconVerticalSolidList"/>
    <dgm:cxn modelId="{A6B91F65-DD58-4282-AE24-87C5EFCD89D8}" type="presParOf" srcId="{A67BE066-DD25-4CED-81E9-5B373D42A37A}" destId="{B6329071-ED7C-487B-89F1-E6691A4BD6B3}" srcOrd="1" destOrd="0" presId="urn:microsoft.com/office/officeart/2018/2/layout/IconVerticalSolidList"/>
    <dgm:cxn modelId="{447E8D3D-14C0-4000-9FD4-9C1171BF3DDB}" type="presParOf" srcId="{A67BE066-DD25-4CED-81E9-5B373D42A37A}" destId="{06CEE775-BA4E-45F2-99CA-B6204F842481}" srcOrd="2" destOrd="0" presId="urn:microsoft.com/office/officeart/2018/2/layout/IconVerticalSolidList"/>
    <dgm:cxn modelId="{6509F464-8AE4-40F6-B80D-4B4599EA6C5E}" type="presParOf" srcId="{06CEE775-BA4E-45F2-99CA-B6204F842481}" destId="{A0E018B8-21CB-4276-9C43-E93615D21421}" srcOrd="0" destOrd="0" presId="urn:microsoft.com/office/officeart/2018/2/layout/IconVerticalSolidList"/>
    <dgm:cxn modelId="{AF6E9BF1-B1CF-4FC0-B496-9639E98851E6}" type="presParOf" srcId="{06CEE775-BA4E-45F2-99CA-B6204F842481}" destId="{745D84CF-5231-4B34-84D3-B474BA1F88C0}" srcOrd="1" destOrd="0" presId="urn:microsoft.com/office/officeart/2018/2/layout/IconVerticalSolidList"/>
    <dgm:cxn modelId="{46AFB016-7827-4836-9181-D84124ABF78C}" type="presParOf" srcId="{06CEE775-BA4E-45F2-99CA-B6204F842481}" destId="{70211D47-501E-4F31-B978-9175C40A9C02}" srcOrd="2" destOrd="0" presId="urn:microsoft.com/office/officeart/2018/2/layout/IconVerticalSolidList"/>
    <dgm:cxn modelId="{29845846-5F18-4DF5-8836-164AAD33F4F1}" type="presParOf" srcId="{06CEE775-BA4E-45F2-99CA-B6204F842481}" destId="{A21A874C-EB8D-4E32-9EEE-2DB3AF829D7E}" srcOrd="3" destOrd="0" presId="urn:microsoft.com/office/officeart/2018/2/layout/IconVerticalSolidList"/>
    <dgm:cxn modelId="{36BAFFAB-6974-40BF-8992-145C6DE50C78}" type="presParOf" srcId="{A67BE066-DD25-4CED-81E9-5B373D42A37A}" destId="{1799CB6E-A1B2-42BB-8E6B-D1D40E15CEBC}" srcOrd="3" destOrd="0" presId="urn:microsoft.com/office/officeart/2018/2/layout/IconVerticalSolidList"/>
    <dgm:cxn modelId="{223BD6AD-9047-4A19-856B-1FD188BB073D}" type="presParOf" srcId="{A67BE066-DD25-4CED-81E9-5B373D42A37A}" destId="{D4D25CD0-FA80-4492-A6BE-356059C4C457}" srcOrd="4" destOrd="0" presId="urn:microsoft.com/office/officeart/2018/2/layout/IconVerticalSolidList"/>
    <dgm:cxn modelId="{6DE34A4A-4647-413B-9637-92F85367114E}" type="presParOf" srcId="{D4D25CD0-FA80-4492-A6BE-356059C4C457}" destId="{6B45812B-E7B1-4CAE-9F8F-3C6FC4630210}" srcOrd="0" destOrd="0" presId="urn:microsoft.com/office/officeart/2018/2/layout/IconVerticalSolidList"/>
    <dgm:cxn modelId="{5689C070-39EF-41F8-B736-5978F1C86557}" type="presParOf" srcId="{D4D25CD0-FA80-4492-A6BE-356059C4C457}" destId="{54D4F474-480C-4D03-B42B-1A3032CA11E2}" srcOrd="1" destOrd="0" presId="urn:microsoft.com/office/officeart/2018/2/layout/IconVerticalSolidList"/>
    <dgm:cxn modelId="{DAE1C95B-7B34-4548-8EF6-3FE4FF6F99C4}" type="presParOf" srcId="{D4D25CD0-FA80-4492-A6BE-356059C4C457}" destId="{4E6E9411-5B9E-4F6B-BEBC-169486C073AE}" srcOrd="2" destOrd="0" presId="urn:microsoft.com/office/officeart/2018/2/layout/IconVerticalSolidList"/>
    <dgm:cxn modelId="{733D6E6E-39A0-43F9-940C-4558CCE78693}" type="presParOf" srcId="{D4D25CD0-FA80-4492-A6BE-356059C4C457}" destId="{B883157D-8539-4D37-97AF-38BC76A0B6E0}" srcOrd="3" destOrd="0" presId="urn:microsoft.com/office/officeart/2018/2/layout/IconVerticalSoli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F65F771-87A2-412A-A5A3-21ABE9D8712A}" type="doc">
      <dgm:prSet loTypeId="urn:microsoft.com/office/officeart/2008/layout/VerticalCurvedList" loCatId="list" qsTypeId="urn:microsoft.com/office/officeart/2005/8/quickstyle/simple1" qsCatId="simple" csTypeId="urn:microsoft.com/office/officeart/2005/8/colors/accent1_2" csCatId="accent1" phldr="1"/>
      <dgm:spPr/>
      <dgm:t>
        <a:bodyPr/>
        <a:lstStyle/>
        <a:p>
          <a:endParaRPr lang="en-US"/>
        </a:p>
      </dgm:t>
    </dgm:pt>
    <dgm:pt modelId="{9BE2251C-4EFE-489C-846F-EA545BEB7750}">
      <dgm:prSet/>
      <dgm:spPr/>
      <dgm:t>
        <a:bodyPr/>
        <a:lstStyle/>
        <a:p>
          <a:r>
            <a:rPr lang="en-US" dirty="0"/>
            <a:t>New and beginning farmers are increasing</a:t>
          </a:r>
        </a:p>
      </dgm:t>
    </dgm:pt>
    <dgm:pt modelId="{BCDB46C1-E6C3-452B-B245-F6E5AD777795}" type="parTrans" cxnId="{29DEAA03-2E37-4D4F-91BF-C465C250A972}">
      <dgm:prSet/>
      <dgm:spPr/>
      <dgm:t>
        <a:bodyPr/>
        <a:lstStyle/>
        <a:p>
          <a:endParaRPr lang="en-US"/>
        </a:p>
      </dgm:t>
    </dgm:pt>
    <dgm:pt modelId="{B1E559B0-1BFD-4EDB-A79E-27F497228556}" type="sibTrans" cxnId="{29DEAA03-2E37-4D4F-91BF-C465C250A972}">
      <dgm:prSet/>
      <dgm:spPr/>
      <dgm:t>
        <a:bodyPr/>
        <a:lstStyle/>
        <a:p>
          <a:endParaRPr lang="en-US"/>
        </a:p>
      </dgm:t>
    </dgm:pt>
    <dgm:pt modelId="{A8B7C0D7-9494-4F78-940F-DD0A5356A7F3}">
      <dgm:prSet/>
      <dgm:spPr/>
      <dgm:t>
        <a:bodyPr/>
        <a:lstStyle/>
        <a:p>
          <a:r>
            <a:rPr lang="en-US" dirty="0"/>
            <a:t>Organic sales doubled</a:t>
          </a:r>
        </a:p>
      </dgm:t>
    </dgm:pt>
    <dgm:pt modelId="{A290D87D-70C3-4868-8ECD-388B09E6DAD0}" type="parTrans" cxnId="{19E50F96-411D-4420-A632-F6D4C29FC34D}">
      <dgm:prSet/>
      <dgm:spPr/>
      <dgm:t>
        <a:bodyPr/>
        <a:lstStyle/>
        <a:p>
          <a:endParaRPr lang="en-US"/>
        </a:p>
      </dgm:t>
    </dgm:pt>
    <dgm:pt modelId="{A233B90D-E8B6-47F5-9B4C-FF6F52974219}" type="sibTrans" cxnId="{19E50F96-411D-4420-A632-F6D4C29FC34D}">
      <dgm:prSet/>
      <dgm:spPr/>
      <dgm:t>
        <a:bodyPr/>
        <a:lstStyle/>
        <a:p>
          <a:endParaRPr lang="en-US"/>
        </a:p>
      </dgm:t>
    </dgm:pt>
    <dgm:pt modelId="{AEA1ECE0-B992-4BFE-BC37-3FA8E7F21F97}">
      <dgm:prSet/>
      <dgm:spPr/>
      <dgm:t>
        <a:bodyPr/>
        <a:lstStyle/>
        <a:p>
          <a:r>
            <a:rPr lang="en-US" dirty="0"/>
            <a:t>23% more female producers</a:t>
          </a:r>
        </a:p>
      </dgm:t>
    </dgm:pt>
    <dgm:pt modelId="{78D99012-6618-4C97-89F5-D5C4E255448F}" type="parTrans" cxnId="{A4B8ED8D-1981-45A2-A80A-0274F2144C34}">
      <dgm:prSet/>
      <dgm:spPr/>
      <dgm:t>
        <a:bodyPr/>
        <a:lstStyle/>
        <a:p>
          <a:endParaRPr lang="en-US"/>
        </a:p>
      </dgm:t>
    </dgm:pt>
    <dgm:pt modelId="{5B59CA8A-2BCA-4A3E-8C27-0E276FC52ACE}" type="sibTrans" cxnId="{A4B8ED8D-1981-45A2-A80A-0274F2144C34}">
      <dgm:prSet/>
      <dgm:spPr/>
      <dgm:t>
        <a:bodyPr/>
        <a:lstStyle/>
        <a:p>
          <a:endParaRPr lang="en-US"/>
        </a:p>
      </dgm:t>
    </dgm:pt>
    <dgm:pt modelId="{69BB0CDE-A1D1-46AC-8110-53BF02BF71D3}">
      <dgm:prSet/>
      <dgm:spPr/>
      <dgm:t>
        <a:bodyPr/>
        <a:lstStyle/>
        <a:p>
          <a:r>
            <a:rPr lang="en-US" dirty="0"/>
            <a:t>Direct-to-consumer sales doubled</a:t>
          </a:r>
        </a:p>
      </dgm:t>
    </dgm:pt>
    <dgm:pt modelId="{FE34C72F-4691-407E-9F16-B96AD5E4E577}" type="parTrans" cxnId="{EE158CE5-DF7B-40CD-A55C-C40840A4341A}">
      <dgm:prSet/>
      <dgm:spPr/>
      <dgm:t>
        <a:bodyPr/>
        <a:lstStyle/>
        <a:p>
          <a:endParaRPr lang="en-US"/>
        </a:p>
      </dgm:t>
    </dgm:pt>
    <dgm:pt modelId="{661790E7-0D24-4566-AD44-18E17B9035EF}" type="sibTrans" cxnId="{EE158CE5-DF7B-40CD-A55C-C40840A4341A}">
      <dgm:prSet/>
      <dgm:spPr/>
      <dgm:t>
        <a:bodyPr/>
        <a:lstStyle/>
        <a:p>
          <a:endParaRPr lang="en-US"/>
        </a:p>
      </dgm:t>
    </dgm:pt>
    <dgm:pt modelId="{39098314-FBCA-407D-87F9-B17D62EC1B61}" type="pres">
      <dgm:prSet presAssocID="{7F65F771-87A2-412A-A5A3-21ABE9D8712A}" presName="Name0" presStyleCnt="0">
        <dgm:presLayoutVars>
          <dgm:chMax val="7"/>
          <dgm:chPref val="7"/>
          <dgm:dir/>
        </dgm:presLayoutVars>
      </dgm:prSet>
      <dgm:spPr/>
    </dgm:pt>
    <dgm:pt modelId="{789C1078-50D2-41DD-9A7B-28877F26E9FC}" type="pres">
      <dgm:prSet presAssocID="{7F65F771-87A2-412A-A5A3-21ABE9D8712A}" presName="Name1" presStyleCnt="0"/>
      <dgm:spPr/>
    </dgm:pt>
    <dgm:pt modelId="{476AD9EF-D585-456B-A1BD-2D069FB088F3}" type="pres">
      <dgm:prSet presAssocID="{7F65F771-87A2-412A-A5A3-21ABE9D8712A}" presName="cycle" presStyleCnt="0"/>
      <dgm:spPr/>
    </dgm:pt>
    <dgm:pt modelId="{41300667-37F9-479C-B426-B6CFD62D2224}" type="pres">
      <dgm:prSet presAssocID="{7F65F771-87A2-412A-A5A3-21ABE9D8712A}" presName="srcNode" presStyleLbl="node1" presStyleIdx="0" presStyleCnt="4"/>
      <dgm:spPr/>
    </dgm:pt>
    <dgm:pt modelId="{2D937A3B-E247-4528-8951-ED0445A8BD77}" type="pres">
      <dgm:prSet presAssocID="{7F65F771-87A2-412A-A5A3-21ABE9D8712A}" presName="conn" presStyleLbl="parChTrans1D2" presStyleIdx="0" presStyleCnt="1"/>
      <dgm:spPr/>
    </dgm:pt>
    <dgm:pt modelId="{57DC3C96-3127-4660-8929-C6FD5460712A}" type="pres">
      <dgm:prSet presAssocID="{7F65F771-87A2-412A-A5A3-21ABE9D8712A}" presName="extraNode" presStyleLbl="node1" presStyleIdx="0" presStyleCnt="4"/>
      <dgm:spPr/>
    </dgm:pt>
    <dgm:pt modelId="{BA3CA90D-6637-4C02-88DA-4A8D76C1831A}" type="pres">
      <dgm:prSet presAssocID="{7F65F771-87A2-412A-A5A3-21ABE9D8712A}" presName="dstNode" presStyleLbl="node1" presStyleIdx="0" presStyleCnt="4"/>
      <dgm:spPr/>
    </dgm:pt>
    <dgm:pt modelId="{19BD3AE6-3EBD-4C77-AB09-8A64509D5B7D}" type="pres">
      <dgm:prSet presAssocID="{9BE2251C-4EFE-489C-846F-EA545BEB7750}" presName="text_1" presStyleLbl="node1" presStyleIdx="0" presStyleCnt="4">
        <dgm:presLayoutVars>
          <dgm:bulletEnabled val="1"/>
        </dgm:presLayoutVars>
      </dgm:prSet>
      <dgm:spPr/>
    </dgm:pt>
    <dgm:pt modelId="{95898593-F5FA-46A5-9416-CA4C737A5FD2}" type="pres">
      <dgm:prSet presAssocID="{9BE2251C-4EFE-489C-846F-EA545BEB7750}" presName="accent_1" presStyleCnt="0"/>
      <dgm:spPr/>
    </dgm:pt>
    <dgm:pt modelId="{7243CE6A-4A57-48A0-BEBA-201E9E1B23EF}" type="pres">
      <dgm:prSet presAssocID="{9BE2251C-4EFE-489C-846F-EA545BEB7750}" presName="accentRepeatNode" presStyleLbl="solidFgAcc1" presStyleIdx="0" presStyleCnt="4"/>
      <dgm:spPr/>
    </dgm:pt>
    <dgm:pt modelId="{4C369DC7-3946-46C0-B096-4AA83D7241F3}" type="pres">
      <dgm:prSet presAssocID="{69BB0CDE-A1D1-46AC-8110-53BF02BF71D3}" presName="text_2" presStyleLbl="node1" presStyleIdx="1" presStyleCnt="4">
        <dgm:presLayoutVars>
          <dgm:bulletEnabled val="1"/>
        </dgm:presLayoutVars>
      </dgm:prSet>
      <dgm:spPr/>
    </dgm:pt>
    <dgm:pt modelId="{3630F8E6-2582-460A-BDCA-F2951C443A21}" type="pres">
      <dgm:prSet presAssocID="{69BB0CDE-A1D1-46AC-8110-53BF02BF71D3}" presName="accent_2" presStyleCnt="0"/>
      <dgm:spPr/>
    </dgm:pt>
    <dgm:pt modelId="{87D08277-ECFC-438E-9F11-EAB662BB5950}" type="pres">
      <dgm:prSet presAssocID="{69BB0CDE-A1D1-46AC-8110-53BF02BF71D3}" presName="accentRepeatNode" presStyleLbl="solidFgAcc1" presStyleIdx="1" presStyleCnt="4"/>
      <dgm:spPr/>
    </dgm:pt>
    <dgm:pt modelId="{FB734911-B289-44D2-BF3F-8187447081E0}" type="pres">
      <dgm:prSet presAssocID="{A8B7C0D7-9494-4F78-940F-DD0A5356A7F3}" presName="text_3" presStyleLbl="node1" presStyleIdx="2" presStyleCnt="4">
        <dgm:presLayoutVars>
          <dgm:bulletEnabled val="1"/>
        </dgm:presLayoutVars>
      </dgm:prSet>
      <dgm:spPr/>
    </dgm:pt>
    <dgm:pt modelId="{C6A33BAC-78FE-4F16-B77C-7947EE06209D}" type="pres">
      <dgm:prSet presAssocID="{A8B7C0D7-9494-4F78-940F-DD0A5356A7F3}" presName="accent_3" presStyleCnt="0"/>
      <dgm:spPr/>
    </dgm:pt>
    <dgm:pt modelId="{8D97AA56-254C-43BD-AC1C-13BB3880298F}" type="pres">
      <dgm:prSet presAssocID="{A8B7C0D7-9494-4F78-940F-DD0A5356A7F3}" presName="accentRepeatNode" presStyleLbl="solidFgAcc1" presStyleIdx="2" presStyleCnt="4"/>
      <dgm:spPr/>
    </dgm:pt>
    <dgm:pt modelId="{F4B19927-CBE1-41B2-8F6C-336D59444198}" type="pres">
      <dgm:prSet presAssocID="{AEA1ECE0-B992-4BFE-BC37-3FA8E7F21F97}" presName="text_4" presStyleLbl="node1" presStyleIdx="3" presStyleCnt="4">
        <dgm:presLayoutVars>
          <dgm:bulletEnabled val="1"/>
        </dgm:presLayoutVars>
      </dgm:prSet>
      <dgm:spPr/>
    </dgm:pt>
    <dgm:pt modelId="{C68E1AEF-E7E2-4BBC-9548-55CAAA884550}" type="pres">
      <dgm:prSet presAssocID="{AEA1ECE0-B992-4BFE-BC37-3FA8E7F21F97}" presName="accent_4" presStyleCnt="0"/>
      <dgm:spPr/>
    </dgm:pt>
    <dgm:pt modelId="{AAE78823-F2E7-47E1-BFF1-D08C54B25CB6}" type="pres">
      <dgm:prSet presAssocID="{AEA1ECE0-B992-4BFE-BC37-3FA8E7F21F97}" presName="accentRepeatNode" presStyleLbl="solidFgAcc1" presStyleIdx="3" presStyleCnt="4"/>
      <dgm:spPr/>
    </dgm:pt>
  </dgm:ptLst>
  <dgm:cxnLst>
    <dgm:cxn modelId="{27CC7800-4670-44CF-8400-A66DB10B2553}" type="presOf" srcId="{7F65F771-87A2-412A-A5A3-21ABE9D8712A}" destId="{39098314-FBCA-407D-87F9-B17D62EC1B61}" srcOrd="0" destOrd="0" presId="urn:microsoft.com/office/officeart/2008/layout/VerticalCurvedList"/>
    <dgm:cxn modelId="{29DEAA03-2E37-4D4F-91BF-C465C250A972}" srcId="{7F65F771-87A2-412A-A5A3-21ABE9D8712A}" destId="{9BE2251C-4EFE-489C-846F-EA545BEB7750}" srcOrd="0" destOrd="0" parTransId="{BCDB46C1-E6C3-452B-B245-F6E5AD777795}" sibTransId="{B1E559B0-1BFD-4EDB-A79E-27F497228556}"/>
    <dgm:cxn modelId="{A4B8ED8D-1981-45A2-A80A-0274F2144C34}" srcId="{7F65F771-87A2-412A-A5A3-21ABE9D8712A}" destId="{AEA1ECE0-B992-4BFE-BC37-3FA8E7F21F97}" srcOrd="3" destOrd="0" parTransId="{78D99012-6618-4C97-89F5-D5C4E255448F}" sibTransId="{5B59CA8A-2BCA-4A3E-8C27-0E276FC52ACE}"/>
    <dgm:cxn modelId="{19E50F96-411D-4420-A632-F6D4C29FC34D}" srcId="{7F65F771-87A2-412A-A5A3-21ABE9D8712A}" destId="{A8B7C0D7-9494-4F78-940F-DD0A5356A7F3}" srcOrd="2" destOrd="0" parTransId="{A290D87D-70C3-4868-8ECD-388B09E6DAD0}" sibTransId="{A233B90D-E8B6-47F5-9B4C-FF6F52974219}"/>
    <dgm:cxn modelId="{124A659C-79BA-46A7-848E-129971B0D9AE}" type="presOf" srcId="{B1E559B0-1BFD-4EDB-A79E-27F497228556}" destId="{2D937A3B-E247-4528-8951-ED0445A8BD77}" srcOrd="0" destOrd="0" presId="urn:microsoft.com/office/officeart/2008/layout/VerticalCurvedList"/>
    <dgm:cxn modelId="{23A374AB-E0CF-470C-9E4D-4A43A941C1AB}" type="presOf" srcId="{A8B7C0D7-9494-4F78-940F-DD0A5356A7F3}" destId="{FB734911-B289-44D2-BF3F-8187447081E0}" srcOrd="0" destOrd="0" presId="urn:microsoft.com/office/officeart/2008/layout/VerticalCurvedList"/>
    <dgm:cxn modelId="{C6182ACC-AE62-418A-AFFF-E7D54A21CFF1}" type="presOf" srcId="{AEA1ECE0-B992-4BFE-BC37-3FA8E7F21F97}" destId="{F4B19927-CBE1-41B2-8F6C-336D59444198}" srcOrd="0" destOrd="0" presId="urn:microsoft.com/office/officeart/2008/layout/VerticalCurvedList"/>
    <dgm:cxn modelId="{F2695CD5-10E6-4F2A-8996-68FCBD0D8C2A}" type="presOf" srcId="{9BE2251C-4EFE-489C-846F-EA545BEB7750}" destId="{19BD3AE6-3EBD-4C77-AB09-8A64509D5B7D}" srcOrd="0" destOrd="0" presId="urn:microsoft.com/office/officeart/2008/layout/VerticalCurvedList"/>
    <dgm:cxn modelId="{EE158CE5-DF7B-40CD-A55C-C40840A4341A}" srcId="{7F65F771-87A2-412A-A5A3-21ABE9D8712A}" destId="{69BB0CDE-A1D1-46AC-8110-53BF02BF71D3}" srcOrd="1" destOrd="0" parTransId="{FE34C72F-4691-407E-9F16-B96AD5E4E577}" sibTransId="{661790E7-0D24-4566-AD44-18E17B9035EF}"/>
    <dgm:cxn modelId="{F2977AEF-F53D-4F67-A73A-60119E60C113}" type="presOf" srcId="{69BB0CDE-A1D1-46AC-8110-53BF02BF71D3}" destId="{4C369DC7-3946-46C0-B096-4AA83D7241F3}" srcOrd="0" destOrd="0" presId="urn:microsoft.com/office/officeart/2008/layout/VerticalCurvedList"/>
    <dgm:cxn modelId="{79BA80B6-3DD7-4A2C-A541-8483BE35E56D}" type="presParOf" srcId="{39098314-FBCA-407D-87F9-B17D62EC1B61}" destId="{789C1078-50D2-41DD-9A7B-28877F26E9FC}" srcOrd="0" destOrd="0" presId="urn:microsoft.com/office/officeart/2008/layout/VerticalCurvedList"/>
    <dgm:cxn modelId="{5D89386C-4EE9-4851-BDDE-B21BBE7CE6C4}" type="presParOf" srcId="{789C1078-50D2-41DD-9A7B-28877F26E9FC}" destId="{476AD9EF-D585-456B-A1BD-2D069FB088F3}" srcOrd="0" destOrd="0" presId="urn:microsoft.com/office/officeart/2008/layout/VerticalCurvedList"/>
    <dgm:cxn modelId="{1FC46199-C942-4ED4-B46A-D8B0A3EC0F04}" type="presParOf" srcId="{476AD9EF-D585-456B-A1BD-2D069FB088F3}" destId="{41300667-37F9-479C-B426-B6CFD62D2224}" srcOrd="0" destOrd="0" presId="urn:microsoft.com/office/officeart/2008/layout/VerticalCurvedList"/>
    <dgm:cxn modelId="{6E23CB65-05DC-4C67-AD9D-1C1ED74C3BB0}" type="presParOf" srcId="{476AD9EF-D585-456B-A1BD-2D069FB088F3}" destId="{2D937A3B-E247-4528-8951-ED0445A8BD77}" srcOrd="1" destOrd="0" presId="urn:microsoft.com/office/officeart/2008/layout/VerticalCurvedList"/>
    <dgm:cxn modelId="{46F01D8F-DB5D-4AA3-98C5-66D286F015C7}" type="presParOf" srcId="{476AD9EF-D585-456B-A1BD-2D069FB088F3}" destId="{57DC3C96-3127-4660-8929-C6FD5460712A}" srcOrd="2" destOrd="0" presId="urn:microsoft.com/office/officeart/2008/layout/VerticalCurvedList"/>
    <dgm:cxn modelId="{1EA2CB26-C8EE-48E1-9430-689C06D0D432}" type="presParOf" srcId="{476AD9EF-D585-456B-A1BD-2D069FB088F3}" destId="{BA3CA90D-6637-4C02-88DA-4A8D76C1831A}" srcOrd="3" destOrd="0" presId="urn:microsoft.com/office/officeart/2008/layout/VerticalCurvedList"/>
    <dgm:cxn modelId="{FD5D8DD9-1BF9-429E-82DB-63833163147B}" type="presParOf" srcId="{789C1078-50D2-41DD-9A7B-28877F26E9FC}" destId="{19BD3AE6-3EBD-4C77-AB09-8A64509D5B7D}" srcOrd="1" destOrd="0" presId="urn:microsoft.com/office/officeart/2008/layout/VerticalCurvedList"/>
    <dgm:cxn modelId="{06D09DFE-70F6-4235-9CDC-DC90205AF0AE}" type="presParOf" srcId="{789C1078-50D2-41DD-9A7B-28877F26E9FC}" destId="{95898593-F5FA-46A5-9416-CA4C737A5FD2}" srcOrd="2" destOrd="0" presId="urn:microsoft.com/office/officeart/2008/layout/VerticalCurvedList"/>
    <dgm:cxn modelId="{6669D479-45F4-40FE-A8BC-EE7DE48CDBFD}" type="presParOf" srcId="{95898593-F5FA-46A5-9416-CA4C737A5FD2}" destId="{7243CE6A-4A57-48A0-BEBA-201E9E1B23EF}" srcOrd="0" destOrd="0" presId="urn:microsoft.com/office/officeart/2008/layout/VerticalCurvedList"/>
    <dgm:cxn modelId="{3AD5B487-8007-4ABF-B4DB-0C04D2ACA5A7}" type="presParOf" srcId="{789C1078-50D2-41DD-9A7B-28877F26E9FC}" destId="{4C369DC7-3946-46C0-B096-4AA83D7241F3}" srcOrd="3" destOrd="0" presId="urn:microsoft.com/office/officeart/2008/layout/VerticalCurvedList"/>
    <dgm:cxn modelId="{01D17112-B9F2-4264-9554-0729D64F8005}" type="presParOf" srcId="{789C1078-50D2-41DD-9A7B-28877F26E9FC}" destId="{3630F8E6-2582-460A-BDCA-F2951C443A21}" srcOrd="4" destOrd="0" presId="urn:microsoft.com/office/officeart/2008/layout/VerticalCurvedList"/>
    <dgm:cxn modelId="{7CCA23A0-F2A8-40DC-9C4F-C14D93FB9491}" type="presParOf" srcId="{3630F8E6-2582-460A-BDCA-F2951C443A21}" destId="{87D08277-ECFC-438E-9F11-EAB662BB5950}" srcOrd="0" destOrd="0" presId="urn:microsoft.com/office/officeart/2008/layout/VerticalCurvedList"/>
    <dgm:cxn modelId="{CDB57628-1DDF-4C12-B20D-EFCB1D24D49E}" type="presParOf" srcId="{789C1078-50D2-41DD-9A7B-28877F26E9FC}" destId="{FB734911-B289-44D2-BF3F-8187447081E0}" srcOrd="5" destOrd="0" presId="urn:microsoft.com/office/officeart/2008/layout/VerticalCurvedList"/>
    <dgm:cxn modelId="{EA140D3D-7DDD-4C7E-A739-D51255E2DC48}" type="presParOf" srcId="{789C1078-50D2-41DD-9A7B-28877F26E9FC}" destId="{C6A33BAC-78FE-4F16-B77C-7947EE06209D}" srcOrd="6" destOrd="0" presId="urn:microsoft.com/office/officeart/2008/layout/VerticalCurvedList"/>
    <dgm:cxn modelId="{472DF978-66C2-4494-BA36-BF3699D78872}" type="presParOf" srcId="{C6A33BAC-78FE-4F16-B77C-7947EE06209D}" destId="{8D97AA56-254C-43BD-AC1C-13BB3880298F}" srcOrd="0" destOrd="0" presId="urn:microsoft.com/office/officeart/2008/layout/VerticalCurvedList"/>
    <dgm:cxn modelId="{07AA7782-AED8-46F4-993C-E302E4D9A429}" type="presParOf" srcId="{789C1078-50D2-41DD-9A7B-28877F26E9FC}" destId="{F4B19927-CBE1-41B2-8F6C-336D59444198}" srcOrd="7" destOrd="0" presId="urn:microsoft.com/office/officeart/2008/layout/VerticalCurvedList"/>
    <dgm:cxn modelId="{EF034EC6-6489-4635-9229-B7285DF23ECB}" type="presParOf" srcId="{789C1078-50D2-41DD-9A7B-28877F26E9FC}" destId="{C68E1AEF-E7E2-4BBC-9548-55CAAA884550}" srcOrd="8" destOrd="0" presId="urn:microsoft.com/office/officeart/2008/layout/VerticalCurvedList"/>
    <dgm:cxn modelId="{543811B2-576F-42FE-8E47-FF0F5AB49EAD}" type="presParOf" srcId="{C68E1AEF-E7E2-4BBC-9548-55CAAA884550}" destId="{AAE78823-F2E7-47E1-BFF1-D08C54B25CB6}"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25AC82-6C20-41E8-ABA3-6F6393EC4532}" type="doc">
      <dgm:prSet loTypeId="urn:microsoft.com/office/officeart/2005/8/layout/matrix3" loCatId="matrix" qsTypeId="urn:microsoft.com/office/officeart/2005/8/quickstyle/simple1" qsCatId="simple" csTypeId="urn:microsoft.com/office/officeart/2005/8/colors/colorful5" csCatId="colorful" phldr="1"/>
      <dgm:spPr/>
      <dgm:t>
        <a:bodyPr/>
        <a:lstStyle/>
        <a:p>
          <a:endParaRPr lang="en-US"/>
        </a:p>
      </dgm:t>
    </dgm:pt>
    <dgm:pt modelId="{255CA6D2-6503-47CE-A9D9-A0FDE6DBF532}">
      <dgm:prSet/>
      <dgm:spPr/>
      <dgm:t>
        <a:bodyPr/>
        <a:lstStyle/>
        <a:p>
          <a:r>
            <a:rPr lang="en-US"/>
            <a:t>Yes: Transparent protocol</a:t>
          </a:r>
        </a:p>
      </dgm:t>
    </dgm:pt>
    <dgm:pt modelId="{6A2B5256-3ECD-4505-AEAC-AF48F2C57315}" type="parTrans" cxnId="{56B258DF-3B29-4909-AD69-64A6120DA905}">
      <dgm:prSet/>
      <dgm:spPr/>
      <dgm:t>
        <a:bodyPr/>
        <a:lstStyle/>
        <a:p>
          <a:endParaRPr lang="en-US"/>
        </a:p>
      </dgm:t>
    </dgm:pt>
    <dgm:pt modelId="{E312FA50-096B-4432-AD8A-625516244B10}" type="sibTrans" cxnId="{56B258DF-3B29-4909-AD69-64A6120DA905}">
      <dgm:prSet/>
      <dgm:spPr/>
      <dgm:t>
        <a:bodyPr/>
        <a:lstStyle/>
        <a:p>
          <a:endParaRPr lang="en-US"/>
        </a:p>
      </dgm:t>
    </dgm:pt>
    <dgm:pt modelId="{8866A6A4-5AE1-4AA9-9A28-C9DD952C33D0}">
      <dgm:prSet/>
      <dgm:spPr/>
      <dgm:t>
        <a:bodyPr/>
        <a:lstStyle/>
        <a:p>
          <a:r>
            <a:rPr lang="en-US"/>
            <a:t>Yes: Exhaustive seach</a:t>
          </a:r>
        </a:p>
      </dgm:t>
    </dgm:pt>
    <dgm:pt modelId="{A04DBEA9-DE18-4E61-9A4B-3BCB67CEE296}" type="parTrans" cxnId="{A3DF8EDE-9B3C-4C75-A1D5-DB9C12DEECF2}">
      <dgm:prSet/>
      <dgm:spPr/>
      <dgm:t>
        <a:bodyPr/>
        <a:lstStyle/>
        <a:p>
          <a:endParaRPr lang="en-US"/>
        </a:p>
      </dgm:t>
    </dgm:pt>
    <dgm:pt modelId="{12F54B2D-8C2E-4CBE-A293-3D88C2A63ECB}" type="sibTrans" cxnId="{A3DF8EDE-9B3C-4C75-A1D5-DB9C12DEECF2}">
      <dgm:prSet/>
      <dgm:spPr/>
      <dgm:t>
        <a:bodyPr/>
        <a:lstStyle/>
        <a:p>
          <a:endParaRPr lang="en-US"/>
        </a:p>
      </dgm:t>
    </dgm:pt>
    <dgm:pt modelId="{E2A87BE3-624A-4628-9C65-42CE405C20EB}">
      <dgm:prSet/>
      <dgm:spPr/>
      <dgm:t>
        <a:bodyPr/>
        <a:lstStyle/>
        <a:p>
          <a:r>
            <a:rPr lang="en-US"/>
            <a:t>Yes: Conclusions contribute to theory, practice, future research</a:t>
          </a:r>
        </a:p>
      </dgm:t>
    </dgm:pt>
    <dgm:pt modelId="{5056BA5B-CCED-40C6-AEAD-A44C2E8DC806}" type="parTrans" cxnId="{6A5F0644-673B-44AD-AA55-5640037DBD8C}">
      <dgm:prSet/>
      <dgm:spPr/>
      <dgm:t>
        <a:bodyPr/>
        <a:lstStyle/>
        <a:p>
          <a:endParaRPr lang="en-US"/>
        </a:p>
      </dgm:t>
    </dgm:pt>
    <dgm:pt modelId="{6214690E-2667-4406-B418-552F5F69E034}" type="sibTrans" cxnId="{6A5F0644-673B-44AD-AA55-5640037DBD8C}">
      <dgm:prSet/>
      <dgm:spPr/>
      <dgm:t>
        <a:bodyPr/>
        <a:lstStyle/>
        <a:p>
          <a:endParaRPr lang="en-US"/>
        </a:p>
      </dgm:t>
    </dgm:pt>
    <dgm:pt modelId="{F9D46684-18A8-447E-959C-486386F1E049}">
      <dgm:prSet/>
      <dgm:spPr/>
      <dgm:t>
        <a:bodyPr/>
        <a:lstStyle/>
        <a:p>
          <a:r>
            <a:rPr lang="en-US"/>
            <a:t>No: Literature review for a publication</a:t>
          </a:r>
        </a:p>
      </dgm:t>
    </dgm:pt>
    <dgm:pt modelId="{455B6643-188C-468B-B586-112974A4C84D}" type="parTrans" cxnId="{F3A09965-5EBE-40F6-9BF7-E23AC790A724}">
      <dgm:prSet/>
      <dgm:spPr/>
      <dgm:t>
        <a:bodyPr/>
        <a:lstStyle/>
        <a:p>
          <a:endParaRPr lang="en-US"/>
        </a:p>
      </dgm:t>
    </dgm:pt>
    <dgm:pt modelId="{B603CAEC-19C4-4668-8F73-D878DA302206}" type="sibTrans" cxnId="{F3A09965-5EBE-40F6-9BF7-E23AC790A724}">
      <dgm:prSet/>
      <dgm:spPr/>
      <dgm:t>
        <a:bodyPr/>
        <a:lstStyle/>
        <a:p>
          <a:endParaRPr lang="en-US"/>
        </a:p>
      </dgm:t>
    </dgm:pt>
    <dgm:pt modelId="{612F371B-5B1E-4411-B77A-F0B3845E6BD4}" type="pres">
      <dgm:prSet presAssocID="{3B25AC82-6C20-41E8-ABA3-6F6393EC4532}" presName="matrix" presStyleCnt="0">
        <dgm:presLayoutVars>
          <dgm:chMax val="1"/>
          <dgm:dir/>
          <dgm:resizeHandles val="exact"/>
        </dgm:presLayoutVars>
      </dgm:prSet>
      <dgm:spPr/>
    </dgm:pt>
    <dgm:pt modelId="{57F68DF0-E5D4-4024-A8BB-68B40686B3EB}" type="pres">
      <dgm:prSet presAssocID="{3B25AC82-6C20-41E8-ABA3-6F6393EC4532}" presName="diamond" presStyleLbl="bgShp" presStyleIdx="0" presStyleCnt="1"/>
      <dgm:spPr/>
    </dgm:pt>
    <dgm:pt modelId="{3B9B8E10-1F5B-4977-B1FF-3E71B7DB0B87}" type="pres">
      <dgm:prSet presAssocID="{3B25AC82-6C20-41E8-ABA3-6F6393EC4532}" presName="quad1" presStyleLbl="node1" presStyleIdx="0" presStyleCnt="4">
        <dgm:presLayoutVars>
          <dgm:chMax val="0"/>
          <dgm:chPref val="0"/>
          <dgm:bulletEnabled val="1"/>
        </dgm:presLayoutVars>
      </dgm:prSet>
      <dgm:spPr/>
    </dgm:pt>
    <dgm:pt modelId="{75C0ADC3-B68E-49FF-BBEC-F1051A41DB15}" type="pres">
      <dgm:prSet presAssocID="{3B25AC82-6C20-41E8-ABA3-6F6393EC4532}" presName="quad2" presStyleLbl="node1" presStyleIdx="1" presStyleCnt="4">
        <dgm:presLayoutVars>
          <dgm:chMax val="0"/>
          <dgm:chPref val="0"/>
          <dgm:bulletEnabled val="1"/>
        </dgm:presLayoutVars>
      </dgm:prSet>
      <dgm:spPr/>
    </dgm:pt>
    <dgm:pt modelId="{8BA5C5A4-CFFA-49CC-8E5D-497C5B023998}" type="pres">
      <dgm:prSet presAssocID="{3B25AC82-6C20-41E8-ABA3-6F6393EC4532}" presName="quad3" presStyleLbl="node1" presStyleIdx="2" presStyleCnt="4">
        <dgm:presLayoutVars>
          <dgm:chMax val="0"/>
          <dgm:chPref val="0"/>
          <dgm:bulletEnabled val="1"/>
        </dgm:presLayoutVars>
      </dgm:prSet>
      <dgm:spPr/>
    </dgm:pt>
    <dgm:pt modelId="{EAC66816-09B4-4514-9FB9-FC0D617F581B}" type="pres">
      <dgm:prSet presAssocID="{3B25AC82-6C20-41E8-ABA3-6F6393EC4532}" presName="quad4" presStyleLbl="node1" presStyleIdx="3" presStyleCnt="4">
        <dgm:presLayoutVars>
          <dgm:chMax val="0"/>
          <dgm:chPref val="0"/>
          <dgm:bulletEnabled val="1"/>
        </dgm:presLayoutVars>
      </dgm:prSet>
      <dgm:spPr/>
    </dgm:pt>
  </dgm:ptLst>
  <dgm:cxnLst>
    <dgm:cxn modelId="{2CEE6E0A-920D-4A8E-8B0C-1D9A1D94AEBA}" type="presOf" srcId="{F9D46684-18A8-447E-959C-486386F1E049}" destId="{EAC66816-09B4-4514-9FB9-FC0D617F581B}" srcOrd="0" destOrd="0" presId="urn:microsoft.com/office/officeart/2005/8/layout/matrix3"/>
    <dgm:cxn modelId="{C7522B3D-3C8D-4BC4-93BE-D718DB6D2581}" type="presOf" srcId="{255CA6D2-6503-47CE-A9D9-A0FDE6DBF532}" destId="{3B9B8E10-1F5B-4977-B1FF-3E71B7DB0B87}" srcOrd="0" destOrd="0" presId="urn:microsoft.com/office/officeart/2005/8/layout/matrix3"/>
    <dgm:cxn modelId="{6A5F0644-673B-44AD-AA55-5640037DBD8C}" srcId="{3B25AC82-6C20-41E8-ABA3-6F6393EC4532}" destId="{E2A87BE3-624A-4628-9C65-42CE405C20EB}" srcOrd="2" destOrd="0" parTransId="{5056BA5B-CCED-40C6-AEAD-A44C2E8DC806}" sibTransId="{6214690E-2667-4406-B418-552F5F69E034}"/>
    <dgm:cxn modelId="{F3A09965-5EBE-40F6-9BF7-E23AC790A724}" srcId="{3B25AC82-6C20-41E8-ABA3-6F6393EC4532}" destId="{F9D46684-18A8-447E-959C-486386F1E049}" srcOrd="3" destOrd="0" parTransId="{455B6643-188C-468B-B586-112974A4C84D}" sibTransId="{B603CAEC-19C4-4668-8F73-D878DA302206}"/>
    <dgm:cxn modelId="{13B447CE-051C-4C20-BF35-63C7243A3A27}" type="presOf" srcId="{E2A87BE3-624A-4628-9C65-42CE405C20EB}" destId="{8BA5C5A4-CFFA-49CC-8E5D-497C5B023998}" srcOrd="0" destOrd="0" presId="urn:microsoft.com/office/officeart/2005/8/layout/matrix3"/>
    <dgm:cxn modelId="{38DBBDCF-F55C-4A17-8B48-854E26EDCAF8}" type="presOf" srcId="{8866A6A4-5AE1-4AA9-9A28-C9DD952C33D0}" destId="{75C0ADC3-B68E-49FF-BBEC-F1051A41DB15}" srcOrd="0" destOrd="0" presId="urn:microsoft.com/office/officeart/2005/8/layout/matrix3"/>
    <dgm:cxn modelId="{A3DF8EDE-9B3C-4C75-A1D5-DB9C12DEECF2}" srcId="{3B25AC82-6C20-41E8-ABA3-6F6393EC4532}" destId="{8866A6A4-5AE1-4AA9-9A28-C9DD952C33D0}" srcOrd="1" destOrd="0" parTransId="{A04DBEA9-DE18-4E61-9A4B-3BCB67CEE296}" sibTransId="{12F54B2D-8C2E-4CBE-A293-3D88C2A63ECB}"/>
    <dgm:cxn modelId="{56B258DF-3B29-4909-AD69-64A6120DA905}" srcId="{3B25AC82-6C20-41E8-ABA3-6F6393EC4532}" destId="{255CA6D2-6503-47CE-A9D9-A0FDE6DBF532}" srcOrd="0" destOrd="0" parTransId="{6A2B5256-3ECD-4505-AEAC-AF48F2C57315}" sibTransId="{E312FA50-096B-4432-AD8A-625516244B10}"/>
    <dgm:cxn modelId="{E48B2AF2-2891-483A-8A8D-25D95775A9C9}" type="presOf" srcId="{3B25AC82-6C20-41E8-ABA3-6F6393EC4532}" destId="{612F371B-5B1E-4411-B77A-F0B3845E6BD4}" srcOrd="0" destOrd="0" presId="urn:microsoft.com/office/officeart/2005/8/layout/matrix3"/>
    <dgm:cxn modelId="{46357DC2-BABB-4CB5-98D1-2BFA0C15DF6F}" type="presParOf" srcId="{612F371B-5B1E-4411-B77A-F0B3845E6BD4}" destId="{57F68DF0-E5D4-4024-A8BB-68B40686B3EB}" srcOrd="0" destOrd="0" presId="urn:microsoft.com/office/officeart/2005/8/layout/matrix3"/>
    <dgm:cxn modelId="{020F86FF-944C-441F-ADA2-9F3316CCDE77}" type="presParOf" srcId="{612F371B-5B1E-4411-B77A-F0B3845E6BD4}" destId="{3B9B8E10-1F5B-4977-B1FF-3E71B7DB0B87}" srcOrd="1" destOrd="0" presId="urn:microsoft.com/office/officeart/2005/8/layout/matrix3"/>
    <dgm:cxn modelId="{7B1C19B6-480F-4AA2-98CD-3B55EE7FE43F}" type="presParOf" srcId="{612F371B-5B1E-4411-B77A-F0B3845E6BD4}" destId="{75C0ADC3-B68E-49FF-BBEC-F1051A41DB15}" srcOrd="2" destOrd="0" presId="urn:microsoft.com/office/officeart/2005/8/layout/matrix3"/>
    <dgm:cxn modelId="{BF97EE33-F667-441C-AD60-39A601B40FFF}" type="presParOf" srcId="{612F371B-5B1E-4411-B77A-F0B3845E6BD4}" destId="{8BA5C5A4-CFFA-49CC-8E5D-497C5B023998}" srcOrd="3" destOrd="0" presId="urn:microsoft.com/office/officeart/2005/8/layout/matrix3"/>
    <dgm:cxn modelId="{0C364F89-C973-4377-9B4E-F1542BEA939E}" type="presParOf" srcId="{612F371B-5B1E-4411-B77A-F0B3845E6BD4}" destId="{EAC66816-09B4-4514-9FB9-FC0D617F581B}" srcOrd="4" destOrd="0" presId="urn:microsoft.com/office/officeart/2005/8/layout/matrix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F682693-F74B-467B-9942-F56737FB0C7C}"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8C927B89-447C-42B2-8895-CD86304BCEA7}">
      <dgm:prSet/>
      <dgm:spPr/>
      <dgm:t>
        <a:bodyPr/>
        <a:lstStyle/>
        <a:p>
          <a:r>
            <a:rPr lang="en-US"/>
            <a:t>Women and gendered work</a:t>
          </a:r>
        </a:p>
      </dgm:t>
    </dgm:pt>
    <dgm:pt modelId="{98BB5D86-1392-4882-8F86-0FDE74E643DA}" type="parTrans" cxnId="{345D22DA-4D30-404C-8977-20291AD46782}">
      <dgm:prSet/>
      <dgm:spPr/>
      <dgm:t>
        <a:bodyPr/>
        <a:lstStyle/>
        <a:p>
          <a:endParaRPr lang="en-US"/>
        </a:p>
      </dgm:t>
    </dgm:pt>
    <dgm:pt modelId="{60A487F3-2723-4427-90DC-669426EBE1A0}" type="sibTrans" cxnId="{345D22DA-4D30-404C-8977-20291AD46782}">
      <dgm:prSet/>
      <dgm:spPr/>
      <dgm:t>
        <a:bodyPr/>
        <a:lstStyle/>
        <a:p>
          <a:endParaRPr lang="en-US"/>
        </a:p>
      </dgm:t>
    </dgm:pt>
    <dgm:pt modelId="{AFC84981-1191-4F95-8158-5885D68499BB}">
      <dgm:prSet/>
      <dgm:spPr/>
      <dgm:t>
        <a:bodyPr/>
        <a:lstStyle/>
        <a:p>
          <a:r>
            <a:rPr lang="en-US"/>
            <a:t>Balancing ideals and finances</a:t>
          </a:r>
        </a:p>
      </dgm:t>
    </dgm:pt>
    <dgm:pt modelId="{DEA1BFCA-3F8B-4FF9-867C-76454F61AC0C}" type="parTrans" cxnId="{5B2F361A-F204-49AA-8886-49B50D2A530F}">
      <dgm:prSet/>
      <dgm:spPr/>
      <dgm:t>
        <a:bodyPr/>
        <a:lstStyle/>
        <a:p>
          <a:endParaRPr lang="en-US"/>
        </a:p>
      </dgm:t>
    </dgm:pt>
    <dgm:pt modelId="{595BAF77-8C57-45E9-B868-45DFD055A96B}" type="sibTrans" cxnId="{5B2F361A-F204-49AA-8886-49B50D2A530F}">
      <dgm:prSet/>
      <dgm:spPr/>
      <dgm:t>
        <a:bodyPr/>
        <a:lstStyle/>
        <a:p>
          <a:endParaRPr lang="en-US"/>
        </a:p>
      </dgm:t>
    </dgm:pt>
    <dgm:pt modelId="{7CF7B2A3-2C9F-4665-8368-7DB7EC3BA0B3}">
      <dgm:prSet/>
      <dgm:spPr/>
      <dgm:t>
        <a:bodyPr/>
        <a:lstStyle/>
        <a:p>
          <a:r>
            <a:rPr lang="en-US"/>
            <a:t>Social entrepreneurship</a:t>
          </a:r>
        </a:p>
      </dgm:t>
    </dgm:pt>
    <dgm:pt modelId="{A579FD4B-BB15-4932-8B80-6603BCA0583E}" type="parTrans" cxnId="{56F68E16-8AA0-429D-9FB6-E079A4B771B6}">
      <dgm:prSet/>
      <dgm:spPr/>
      <dgm:t>
        <a:bodyPr/>
        <a:lstStyle/>
        <a:p>
          <a:endParaRPr lang="en-US"/>
        </a:p>
      </dgm:t>
    </dgm:pt>
    <dgm:pt modelId="{7551F7D5-28EC-492C-BA44-B0E347530380}" type="sibTrans" cxnId="{56F68E16-8AA0-429D-9FB6-E079A4B771B6}">
      <dgm:prSet/>
      <dgm:spPr/>
      <dgm:t>
        <a:bodyPr/>
        <a:lstStyle/>
        <a:p>
          <a:endParaRPr lang="en-US"/>
        </a:p>
      </dgm:t>
    </dgm:pt>
    <dgm:pt modelId="{1984A3BC-7147-4708-BB6F-73BB53FD14C8}" type="pres">
      <dgm:prSet presAssocID="{6F682693-F74B-467B-9942-F56737FB0C7C}" presName="diagram" presStyleCnt="0">
        <dgm:presLayoutVars>
          <dgm:dir/>
          <dgm:resizeHandles val="exact"/>
        </dgm:presLayoutVars>
      </dgm:prSet>
      <dgm:spPr/>
    </dgm:pt>
    <dgm:pt modelId="{4A6095DA-424D-4E96-899F-923D37683AA8}" type="pres">
      <dgm:prSet presAssocID="{8C927B89-447C-42B2-8895-CD86304BCEA7}" presName="node" presStyleLbl="node1" presStyleIdx="0" presStyleCnt="3">
        <dgm:presLayoutVars>
          <dgm:bulletEnabled val="1"/>
        </dgm:presLayoutVars>
      </dgm:prSet>
      <dgm:spPr/>
    </dgm:pt>
    <dgm:pt modelId="{E3919FB9-1EBC-4079-B32F-BD8FB54E667C}" type="pres">
      <dgm:prSet presAssocID="{60A487F3-2723-4427-90DC-669426EBE1A0}" presName="sibTrans" presStyleCnt="0"/>
      <dgm:spPr/>
    </dgm:pt>
    <dgm:pt modelId="{481687B9-A02D-4822-BB53-27428E3E725C}" type="pres">
      <dgm:prSet presAssocID="{AFC84981-1191-4F95-8158-5885D68499BB}" presName="node" presStyleLbl="node1" presStyleIdx="1" presStyleCnt="3">
        <dgm:presLayoutVars>
          <dgm:bulletEnabled val="1"/>
        </dgm:presLayoutVars>
      </dgm:prSet>
      <dgm:spPr/>
    </dgm:pt>
    <dgm:pt modelId="{814136BB-EAC6-416E-B0A2-7495E0A4438C}" type="pres">
      <dgm:prSet presAssocID="{595BAF77-8C57-45E9-B868-45DFD055A96B}" presName="sibTrans" presStyleCnt="0"/>
      <dgm:spPr/>
    </dgm:pt>
    <dgm:pt modelId="{8E8599DB-7EE4-4B51-BC16-0C55F88367C9}" type="pres">
      <dgm:prSet presAssocID="{7CF7B2A3-2C9F-4665-8368-7DB7EC3BA0B3}" presName="node" presStyleLbl="node1" presStyleIdx="2" presStyleCnt="3">
        <dgm:presLayoutVars>
          <dgm:bulletEnabled val="1"/>
        </dgm:presLayoutVars>
      </dgm:prSet>
      <dgm:spPr/>
    </dgm:pt>
  </dgm:ptLst>
  <dgm:cxnLst>
    <dgm:cxn modelId="{56F68E16-8AA0-429D-9FB6-E079A4B771B6}" srcId="{6F682693-F74B-467B-9942-F56737FB0C7C}" destId="{7CF7B2A3-2C9F-4665-8368-7DB7EC3BA0B3}" srcOrd="2" destOrd="0" parTransId="{A579FD4B-BB15-4932-8B80-6603BCA0583E}" sibTransId="{7551F7D5-28EC-492C-BA44-B0E347530380}"/>
    <dgm:cxn modelId="{5B2F361A-F204-49AA-8886-49B50D2A530F}" srcId="{6F682693-F74B-467B-9942-F56737FB0C7C}" destId="{AFC84981-1191-4F95-8158-5885D68499BB}" srcOrd="1" destOrd="0" parTransId="{DEA1BFCA-3F8B-4FF9-867C-76454F61AC0C}" sibTransId="{595BAF77-8C57-45E9-B868-45DFD055A96B}"/>
    <dgm:cxn modelId="{069AB246-73B8-40EE-A0C1-931613D959C9}" type="presOf" srcId="{7CF7B2A3-2C9F-4665-8368-7DB7EC3BA0B3}" destId="{8E8599DB-7EE4-4B51-BC16-0C55F88367C9}" srcOrd="0" destOrd="0" presId="urn:microsoft.com/office/officeart/2005/8/layout/default"/>
    <dgm:cxn modelId="{200E0687-CCE0-4D6B-AB61-58072DB0FAAA}" type="presOf" srcId="{8C927B89-447C-42B2-8895-CD86304BCEA7}" destId="{4A6095DA-424D-4E96-899F-923D37683AA8}" srcOrd="0" destOrd="0" presId="urn:microsoft.com/office/officeart/2005/8/layout/default"/>
    <dgm:cxn modelId="{345D22DA-4D30-404C-8977-20291AD46782}" srcId="{6F682693-F74B-467B-9942-F56737FB0C7C}" destId="{8C927B89-447C-42B2-8895-CD86304BCEA7}" srcOrd="0" destOrd="0" parTransId="{98BB5D86-1392-4882-8F86-0FDE74E643DA}" sibTransId="{60A487F3-2723-4427-90DC-669426EBE1A0}"/>
    <dgm:cxn modelId="{6D265DDD-9F82-4416-9AD0-312D738A3E74}" type="presOf" srcId="{AFC84981-1191-4F95-8158-5885D68499BB}" destId="{481687B9-A02D-4822-BB53-27428E3E725C}" srcOrd="0" destOrd="0" presId="urn:microsoft.com/office/officeart/2005/8/layout/default"/>
    <dgm:cxn modelId="{71BE7EF8-A341-4DE8-A382-BD697276FD57}" type="presOf" srcId="{6F682693-F74B-467B-9942-F56737FB0C7C}" destId="{1984A3BC-7147-4708-BB6F-73BB53FD14C8}" srcOrd="0" destOrd="0" presId="urn:microsoft.com/office/officeart/2005/8/layout/default"/>
    <dgm:cxn modelId="{EFA94190-6051-41E3-A317-96A88D72B1FD}" type="presParOf" srcId="{1984A3BC-7147-4708-BB6F-73BB53FD14C8}" destId="{4A6095DA-424D-4E96-899F-923D37683AA8}" srcOrd="0" destOrd="0" presId="urn:microsoft.com/office/officeart/2005/8/layout/default"/>
    <dgm:cxn modelId="{6424A8D5-90F2-4E18-9D3E-8F2DD66CD571}" type="presParOf" srcId="{1984A3BC-7147-4708-BB6F-73BB53FD14C8}" destId="{E3919FB9-1EBC-4079-B32F-BD8FB54E667C}" srcOrd="1" destOrd="0" presId="urn:microsoft.com/office/officeart/2005/8/layout/default"/>
    <dgm:cxn modelId="{A8A57A2F-A790-4F24-914F-2B7BF9A8F835}" type="presParOf" srcId="{1984A3BC-7147-4708-BB6F-73BB53FD14C8}" destId="{481687B9-A02D-4822-BB53-27428E3E725C}" srcOrd="2" destOrd="0" presId="urn:microsoft.com/office/officeart/2005/8/layout/default"/>
    <dgm:cxn modelId="{DCD71DD0-6430-4CC5-A06B-016A7A87A412}" type="presParOf" srcId="{1984A3BC-7147-4708-BB6F-73BB53FD14C8}" destId="{814136BB-EAC6-416E-B0A2-7495E0A4438C}" srcOrd="3" destOrd="0" presId="urn:microsoft.com/office/officeart/2005/8/layout/default"/>
    <dgm:cxn modelId="{40B876FD-FA0D-481F-A280-445A6329CFED}" type="presParOf" srcId="{1984A3BC-7147-4708-BB6F-73BB53FD14C8}" destId="{8E8599DB-7EE4-4B51-BC16-0C55F88367C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65CCE0E-51D8-4746-AF76-1DCB02A75F12}" type="doc">
      <dgm:prSet loTypeId="urn:microsoft.com/office/officeart/2008/layout/LinedList" loCatId="list" qsTypeId="urn:microsoft.com/office/officeart/2005/8/quickstyle/simple4" qsCatId="simple" csTypeId="urn:microsoft.com/office/officeart/2005/8/colors/accent0_3" csCatId="mainScheme"/>
      <dgm:spPr/>
      <dgm:t>
        <a:bodyPr/>
        <a:lstStyle/>
        <a:p>
          <a:endParaRPr lang="en-US"/>
        </a:p>
      </dgm:t>
    </dgm:pt>
    <dgm:pt modelId="{688B4847-F255-4EF1-AC09-E9BB2E8C59C8}">
      <dgm:prSet/>
      <dgm:spPr/>
      <dgm:t>
        <a:bodyPr/>
        <a:lstStyle/>
        <a:p>
          <a:r>
            <a:rPr lang="en-US" b="0" i="0"/>
            <a:t>White and wealthy farmers or consistent sampling bias?</a:t>
          </a:r>
          <a:endParaRPr lang="en-US"/>
        </a:p>
      </dgm:t>
    </dgm:pt>
    <dgm:pt modelId="{ED98399A-EEB0-4921-8F64-21E914CCA77D}" type="parTrans" cxnId="{8ACF68C2-18BE-424E-9021-8C243800286E}">
      <dgm:prSet/>
      <dgm:spPr/>
      <dgm:t>
        <a:bodyPr/>
        <a:lstStyle/>
        <a:p>
          <a:endParaRPr lang="en-US"/>
        </a:p>
      </dgm:t>
    </dgm:pt>
    <dgm:pt modelId="{D4ED125C-998F-481C-B20F-185A83FCF489}" type="sibTrans" cxnId="{8ACF68C2-18BE-424E-9021-8C243800286E}">
      <dgm:prSet/>
      <dgm:spPr/>
      <dgm:t>
        <a:bodyPr/>
        <a:lstStyle/>
        <a:p>
          <a:endParaRPr lang="en-US"/>
        </a:p>
      </dgm:t>
    </dgm:pt>
    <dgm:pt modelId="{5ADF95F3-D5CA-4D30-8353-39E3AE32A4A5}">
      <dgm:prSet/>
      <dgm:spPr/>
      <dgm:t>
        <a:bodyPr/>
        <a:lstStyle/>
        <a:p>
          <a:r>
            <a:rPr lang="en-US" b="0" i="0"/>
            <a:t>New and beginning organic farmers are conflicted about adhering to their ideals versus making an adequate income.</a:t>
          </a:r>
          <a:endParaRPr lang="en-US"/>
        </a:p>
      </dgm:t>
    </dgm:pt>
    <dgm:pt modelId="{72338B12-65BF-449F-99F2-3F7E32550B5A}" type="parTrans" cxnId="{F787ADB2-F6CF-455B-AC6A-F5EA18E3EC50}">
      <dgm:prSet/>
      <dgm:spPr/>
      <dgm:t>
        <a:bodyPr/>
        <a:lstStyle/>
        <a:p>
          <a:endParaRPr lang="en-US"/>
        </a:p>
      </dgm:t>
    </dgm:pt>
    <dgm:pt modelId="{64C582A3-9EC8-4D1A-BCF7-B8F554164D35}" type="sibTrans" cxnId="{F787ADB2-F6CF-455B-AC6A-F5EA18E3EC50}">
      <dgm:prSet/>
      <dgm:spPr/>
      <dgm:t>
        <a:bodyPr/>
        <a:lstStyle/>
        <a:p>
          <a:endParaRPr lang="en-US"/>
        </a:p>
      </dgm:t>
    </dgm:pt>
    <dgm:pt modelId="{2943829A-3C3D-4BF4-929E-8745829CE1BB}">
      <dgm:prSet/>
      <dgm:spPr/>
      <dgm:t>
        <a:bodyPr/>
        <a:lstStyle/>
        <a:p>
          <a:r>
            <a:rPr lang="en-US" b="0" i="0"/>
            <a:t>Change isn’t “coming,” it’s happening.</a:t>
          </a:r>
          <a:endParaRPr lang="en-US"/>
        </a:p>
      </dgm:t>
    </dgm:pt>
    <dgm:pt modelId="{E356B4C9-1948-4568-9A94-ED5619B82155}" type="parTrans" cxnId="{AE1747ED-5871-4F50-9910-0BD1DAB44035}">
      <dgm:prSet/>
      <dgm:spPr/>
      <dgm:t>
        <a:bodyPr/>
        <a:lstStyle/>
        <a:p>
          <a:endParaRPr lang="en-US"/>
        </a:p>
      </dgm:t>
    </dgm:pt>
    <dgm:pt modelId="{F2638B1A-7529-446A-A59F-FDE93E57C961}" type="sibTrans" cxnId="{AE1747ED-5871-4F50-9910-0BD1DAB44035}">
      <dgm:prSet/>
      <dgm:spPr/>
      <dgm:t>
        <a:bodyPr/>
        <a:lstStyle/>
        <a:p>
          <a:endParaRPr lang="en-US"/>
        </a:p>
      </dgm:t>
    </dgm:pt>
    <dgm:pt modelId="{2F59355D-8FC3-46D9-BE33-037D0410312E}" type="pres">
      <dgm:prSet presAssocID="{E65CCE0E-51D8-4746-AF76-1DCB02A75F12}" presName="vert0" presStyleCnt="0">
        <dgm:presLayoutVars>
          <dgm:dir/>
          <dgm:animOne val="branch"/>
          <dgm:animLvl val="lvl"/>
        </dgm:presLayoutVars>
      </dgm:prSet>
      <dgm:spPr/>
    </dgm:pt>
    <dgm:pt modelId="{14578914-9675-442F-9ED7-8697C7CC1E35}" type="pres">
      <dgm:prSet presAssocID="{688B4847-F255-4EF1-AC09-E9BB2E8C59C8}" presName="thickLine" presStyleLbl="alignNode1" presStyleIdx="0" presStyleCnt="3"/>
      <dgm:spPr/>
    </dgm:pt>
    <dgm:pt modelId="{6AC04FD4-580B-470C-BC65-489E7DB3BED5}" type="pres">
      <dgm:prSet presAssocID="{688B4847-F255-4EF1-AC09-E9BB2E8C59C8}" presName="horz1" presStyleCnt="0"/>
      <dgm:spPr/>
    </dgm:pt>
    <dgm:pt modelId="{D8CC78A7-C069-4737-813C-057733616DA0}" type="pres">
      <dgm:prSet presAssocID="{688B4847-F255-4EF1-AC09-E9BB2E8C59C8}" presName="tx1" presStyleLbl="revTx" presStyleIdx="0" presStyleCnt="3"/>
      <dgm:spPr/>
    </dgm:pt>
    <dgm:pt modelId="{0D0085BF-C9CF-4AC8-A000-A6A3EEB382FB}" type="pres">
      <dgm:prSet presAssocID="{688B4847-F255-4EF1-AC09-E9BB2E8C59C8}" presName="vert1" presStyleCnt="0"/>
      <dgm:spPr/>
    </dgm:pt>
    <dgm:pt modelId="{8E6F5545-3A0A-41E2-850D-BCA5E7BCCF6C}" type="pres">
      <dgm:prSet presAssocID="{5ADF95F3-D5CA-4D30-8353-39E3AE32A4A5}" presName="thickLine" presStyleLbl="alignNode1" presStyleIdx="1" presStyleCnt="3"/>
      <dgm:spPr/>
    </dgm:pt>
    <dgm:pt modelId="{46E14840-1CB5-4164-870C-B7BB8ABC3ED1}" type="pres">
      <dgm:prSet presAssocID="{5ADF95F3-D5CA-4D30-8353-39E3AE32A4A5}" presName="horz1" presStyleCnt="0"/>
      <dgm:spPr/>
    </dgm:pt>
    <dgm:pt modelId="{2FD87753-5C8E-4EEC-BA22-B7BFD679BADD}" type="pres">
      <dgm:prSet presAssocID="{5ADF95F3-D5CA-4D30-8353-39E3AE32A4A5}" presName="tx1" presStyleLbl="revTx" presStyleIdx="1" presStyleCnt="3"/>
      <dgm:spPr/>
    </dgm:pt>
    <dgm:pt modelId="{EF19F45E-0066-42CA-A750-5BAF01523C8E}" type="pres">
      <dgm:prSet presAssocID="{5ADF95F3-D5CA-4D30-8353-39E3AE32A4A5}" presName="vert1" presStyleCnt="0"/>
      <dgm:spPr/>
    </dgm:pt>
    <dgm:pt modelId="{BCC52ADA-14BA-48F4-8371-3F617A71C67D}" type="pres">
      <dgm:prSet presAssocID="{2943829A-3C3D-4BF4-929E-8745829CE1BB}" presName="thickLine" presStyleLbl="alignNode1" presStyleIdx="2" presStyleCnt="3"/>
      <dgm:spPr/>
    </dgm:pt>
    <dgm:pt modelId="{758E4BE0-66F7-4CDC-8C06-5EDA076C3505}" type="pres">
      <dgm:prSet presAssocID="{2943829A-3C3D-4BF4-929E-8745829CE1BB}" presName="horz1" presStyleCnt="0"/>
      <dgm:spPr/>
    </dgm:pt>
    <dgm:pt modelId="{F0669899-C211-40E4-B9AA-299F4882279F}" type="pres">
      <dgm:prSet presAssocID="{2943829A-3C3D-4BF4-929E-8745829CE1BB}" presName="tx1" presStyleLbl="revTx" presStyleIdx="2" presStyleCnt="3"/>
      <dgm:spPr/>
    </dgm:pt>
    <dgm:pt modelId="{0D4FE96F-9E12-4690-A568-00865E5A1C45}" type="pres">
      <dgm:prSet presAssocID="{2943829A-3C3D-4BF4-929E-8745829CE1BB}" presName="vert1" presStyleCnt="0"/>
      <dgm:spPr/>
    </dgm:pt>
  </dgm:ptLst>
  <dgm:cxnLst>
    <dgm:cxn modelId="{3BB1EA23-9FA1-4DE7-9607-9E05C45DB731}" type="presOf" srcId="{688B4847-F255-4EF1-AC09-E9BB2E8C59C8}" destId="{D8CC78A7-C069-4737-813C-057733616DA0}" srcOrd="0" destOrd="0" presId="urn:microsoft.com/office/officeart/2008/layout/LinedList"/>
    <dgm:cxn modelId="{3D82229D-92D2-452E-91CE-CC6261791ABA}" type="presOf" srcId="{E65CCE0E-51D8-4746-AF76-1DCB02A75F12}" destId="{2F59355D-8FC3-46D9-BE33-037D0410312E}" srcOrd="0" destOrd="0" presId="urn:microsoft.com/office/officeart/2008/layout/LinedList"/>
    <dgm:cxn modelId="{EE7E45AB-99B4-4B8F-82E3-33C624CA83F0}" type="presOf" srcId="{5ADF95F3-D5CA-4D30-8353-39E3AE32A4A5}" destId="{2FD87753-5C8E-4EEC-BA22-B7BFD679BADD}" srcOrd="0" destOrd="0" presId="urn:microsoft.com/office/officeart/2008/layout/LinedList"/>
    <dgm:cxn modelId="{F787ADB2-F6CF-455B-AC6A-F5EA18E3EC50}" srcId="{E65CCE0E-51D8-4746-AF76-1DCB02A75F12}" destId="{5ADF95F3-D5CA-4D30-8353-39E3AE32A4A5}" srcOrd="1" destOrd="0" parTransId="{72338B12-65BF-449F-99F2-3F7E32550B5A}" sibTransId="{64C582A3-9EC8-4D1A-BCF7-B8F554164D35}"/>
    <dgm:cxn modelId="{8ACF68C2-18BE-424E-9021-8C243800286E}" srcId="{E65CCE0E-51D8-4746-AF76-1DCB02A75F12}" destId="{688B4847-F255-4EF1-AC09-E9BB2E8C59C8}" srcOrd="0" destOrd="0" parTransId="{ED98399A-EEB0-4921-8F64-21E914CCA77D}" sibTransId="{D4ED125C-998F-481C-B20F-185A83FCF489}"/>
    <dgm:cxn modelId="{1505ACE0-379B-4F2A-BD07-61DE7CC20F38}" type="presOf" srcId="{2943829A-3C3D-4BF4-929E-8745829CE1BB}" destId="{F0669899-C211-40E4-B9AA-299F4882279F}" srcOrd="0" destOrd="0" presId="urn:microsoft.com/office/officeart/2008/layout/LinedList"/>
    <dgm:cxn modelId="{AE1747ED-5871-4F50-9910-0BD1DAB44035}" srcId="{E65CCE0E-51D8-4746-AF76-1DCB02A75F12}" destId="{2943829A-3C3D-4BF4-929E-8745829CE1BB}" srcOrd="2" destOrd="0" parTransId="{E356B4C9-1948-4568-9A94-ED5619B82155}" sibTransId="{F2638B1A-7529-446A-A59F-FDE93E57C961}"/>
    <dgm:cxn modelId="{C81D8980-8989-4840-B872-D6F9E5786FE3}" type="presParOf" srcId="{2F59355D-8FC3-46D9-BE33-037D0410312E}" destId="{14578914-9675-442F-9ED7-8697C7CC1E35}" srcOrd="0" destOrd="0" presId="urn:microsoft.com/office/officeart/2008/layout/LinedList"/>
    <dgm:cxn modelId="{C8CCAB46-8948-4347-8759-89A627B95D52}" type="presParOf" srcId="{2F59355D-8FC3-46D9-BE33-037D0410312E}" destId="{6AC04FD4-580B-470C-BC65-489E7DB3BED5}" srcOrd="1" destOrd="0" presId="urn:microsoft.com/office/officeart/2008/layout/LinedList"/>
    <dgm:cxn modelId="{18BE34FE-BC5E-4C76-A522-2D68F87236B4}" type="presParOf" srcId="{6AC04FD4-580B-470C-BC65-489E7DB3BED5}" destId="{D8CC78A7-C069-4737-813C-057733616DA0}" srcOrd="0" destOrd="0" presId="urn:microsoft.com/office/officeart/2008/layout/LinedList"/>
    <dgm:cxn modelId="{FBB65EA2-B148-416D-8C09-06D893BE6B96}" type="presParOf" srcId="{6AC04FD4-580B-470C-BC65-489E7DB3BED5}" destId="{0D0085BF-C9CF-4AC8-A000-A6A3EEB382FB}" srcOrd="1" destOrd="0" presId="urn:microsoft.com/office/officeart/2008/layout/LinedList"/>
    <dgm:cxn modelId="{FCB4F830-1316-4139-8A22-DE23A02B3CF8}" type="presParOf" srcId="{2F59355D-8FC3-46D9-BE33-037D0410312E}" destId="{8E6F5545-3A0A-41E2-850D-BCA5E7BCCF6C}" srcOrd="2" destOrd="0" presId="urn:microsoft.com/office/officeart/2008/layout/LinedList"/>
    <dgm:cxn modelId="{D01152CE-ADE7-4DBD-84A7-CCA83F466E8F}" type="presParOf" srcId="{2F59355D-8FC3-46D9-BE33-037D0410312E}" destId="{46E14840-1CB5-4164-870C-B7BB8ABC3ED1}" srcOrd="3" destOrd="0" presId="urn:microsoft.com/office/officeart/2008/layout/LinedList"/>
    <dgm:cxn modelId="{68FA6D41-FCA3-4226-8262-8107EF7FF9A3}" type="presParOf" srcId="{46E14840-1CB5-4164-870C-B7BB8ABC3ED1}" destId="{2FD87753-5C8E-4EEC-BA22-B7BFD679BADD}" srcOrd="0" destOrd="0" presId="urn:microsoft.com/office/officeart/2008/layout/LinedList"/>
    <dgm:cxn modelId="{5423125F-6670-4323-9AD2-AA0F25346762}" type="presParOf" srcId="{46E14840-1CB5-4164-870C-B7BB8ABC3ED1}" destId="{EF19F45E-0066-42CA-A750-5BAF01523C8E}" srcOrd="1" destOrd="0" presId="urn:microsoft.com/office/officeart/2008/layout/LinedList"/>
    <dgm:cxn modelId="{55B697AD-7A27-40EE-8AA1-2A98413A8FFB}" type="presParOf" srcId="{2F59355D-8FC3-46D9-BE33-037D0410312E}" destId="{BCC52ADA-14BA-48F4-8371-3F617A71C67D}" srcOrd="4" destOrd="0" presId="urn:microsoft.com/office/officeart/2008/layout/LinedList"/>
    <dgm:cxn modelId="{BD173552-15A7-4F62-AD0A-A13F5BC42032}" type="presParOf" srcId="{2F59355D-8FC3-46D9-BE33-037D0410312E}" destId="{758E4BE0-66F7-4CDC-8C06-5EDA076C3505}" srcOrd="5" destOrd="0" presId="urn:microsoft.com/office/officeart/2008/layout/LinedList"/>
    <dgm:cxn modelId="{A3398FBC-ECB6-48AB-8440-8935341E4CCA}" type="presParOf" srcId="{758E4BE0-66F7-4CDC-8C06-5EDA076C3505}" destId="{F0669899-C211-40E4-B9AA-299F4882279F}" srcOrd="0" destOrd="0" presId="urn:microsoft.com/office/officeart/2008/layout/LinedList"/>
    <dgm:cxn modelId="{4AA1C4D3-0C91-4C46-9205-8148DC286871}" type="presParOf" srcId="{758E4BE0-66F7-4CDC-8C06-5EDA076C3505}" destId="{0D4FE96F-9E12-4690-A568-00865E5A1C45}" srcOrd="1" destOrd="0" presId="urn:microsoft.com/office/officeart/2008/layout/LinedList"/>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42405B-43E8-401D-B0C3-F9EE5B071352}">
      <dsp:nvSpPr>
        <dsp:cNvPr id="0" name=""/>
        <dsp:cNvSpPr/>
      </dsp:nvSpPr>
      <dsp:spPr>
        <a:xfrm>
          <a:off x="0" y="558"/>
          <a:ext cx="6496050"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24BA8E6-209D-48B0-82D2-0ADB18FC54A5}">
      <dsp:nvSpPr>
        <dsp:cNvPr id="0" name=""/>
        <dsp:cNvSpPr/>
      </dsp:nvSpPr>
      <dsp:spPr>
        <a:xfrm>
          <a:off x="395054" y="294400"/>
          <a:ext cx="718281" cy="718281"/>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AA95671-AD48-474D-81D2-F2F9529AA4E9}">
      <dsp:nvSpPr>
        <dsp:cNvPr id="0" name=""/>
        <dsp:cNvSpPr/>
      </dsp:nvSpPr>
      <dsp:spPr>
        <a:xfrm>
          <a:off x="1508391" y="558"/>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100000"/>
            </a:lnSpc>
            <a:spcBef>
              <a:spcPct val="0"/>
            </a:spcBef>
            <a:spcAft>
              <a:spcPct val="35000"/>
            </a:spcAft>
            <a:buNone/>
          </a:pPr>
          <a:r>
            <a:rPr lang="en-US" sz="2500" kern="1200" dirty="0"/>
            <a:t>What is a systematic review?</a:t>
          </a:r>
        </a:p>
      </dsp:txBody>
      <dsp:txXfrm>
        <a:off x="1508391" y="558"/>
        <a:ext cx="4987658" cy="1305966"/>
      </dsp:txXfrm>
    </dsp:sp>
    <dsp:sp modelId="{A0E018B8-21CB-4276-9C43-E93615D21421}">
      <dsp:nvSpPr>
        <dsp:cNvPr id="0" name=""/>
        <dsp:cNvSpPr/>
      </dsp:nvSpPr>
      <dsp:spPr>
        <a:xfrm>
          <a:off x="0" y="1633016"/>
          <a:ext cx="6496050"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45D84CF-5231-4B34-84D3-B474BA1F88C0}">
      <dsp:nvSpPr>
        <dsp:cNvPr id="0" name=""/>
        <dsp:cNvSpPr/>
      </dsp:nvSpPr>
      <dsp:spPr>
        <a:xfrm>
          <a:off x="395054" y="1926859"/>
          <a:ext cx="718281" cy="718281"/>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A21A874C-EB8D-4E32-9EEE-2DB3AF829D7E}">
      <dsp:nvSpPr>
        <dsp:cNvPr id="0" name=""/>
        <dsp:cNvSpPr/>
      </dsp:nvSpPr>
      <dsp:spPr>
        <a:xfrm>
          <a:off x="1508391" y="1633016"/>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100000"/>
            </a:lnSpc>
            <a:spcBef>
              <a:spcPct val="0"/>
            </a:spcBef>
            <a:spcAft>
              <a:spcPct val="35000"/>
            </a:spcAft>
            <a:buNone/>
          </a:pPr>
          <a:r>
            <a:rPr lang="en-US" sz="2500" kern="1200" dirty="0"/>
            <a:t>Types of systematic reviews</a:t>
          </a:r>
        </a:p>
      </dsp:txBody>
      <dsp:txXfrm>
        <a:off x="1508391" y="1633016"/>
        <a:ext cx="4987658" cy="1305966"/>
      </dsp:txXfrm>
    </dsp:sp>
    <dsp:sp modelId="{6B45812B-E7B1-4CAE-9F8F-3C6FC4630210}">
      <dsp:nvSpPr>
        <dsp:cNvPr id="0" name=""/>
        <dsp:cNvSpPr/>
      </dsp:nvSpPr>
      <dsp:spPr>
        <a:xfrm>
          <a:off x="0" y="3265475"/>
          <a:ext cx="6496050" cy="1305966"/>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4D4F474-480C-4D03-B42B-1A3032CA11E2}">
      <dsp:nvSpPr>
        <dsp:cNvPr id="0" name=""/>
        <dsp:cNvSpPr/>
      </dsp:nvSpPr>
      <dsp:spPr>
        <a:xfrm>
          <a:off x="395054" y="3559317"/>
          <a:ext cx="718281" cy="718281"/>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9050"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B883157D-8539-4D37-97AF-38BC76A0B6E0}">
      <dsp:nvSpPr>
        <dsp:cNvPr id="0" name=""/>
        <dsp:cNvSpPr/>
      </dsp:nvSpPr>
      <dsp:spPr>
        <a:xfrm>
          <a:off x="1508391" y="3265475"/>
          <a:ext cx="4987658" cy="130596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8215" tIns="138215" rIns="138215" bIns="138215" numCol="1" spcCol="1270" anchor="ctr" anchorCtr="0">
          <a:noAutofit/>
        </a:bodyPr>
        <a:lstStyle/>
        <a:p>
          <a:pPr marL="0" lvl="0" indent="0" algn="l" defTabSz="1111250">
            <a:lnSpc>
              <a:spcPct val="100000"/>
            </a:lnSpc>
            <a:spcBef>
              <a:spcPct val="0"/>
            </a:spcBef>
            <a:spcAft>
              <a:spcPct val="35000"/>
            </a:spcAft>
            <a:buNone/>
          </a:pPr>
          <a:r>
            <a:rPr lang="en-US" sz="2500" kern="1200" dirty="0"/>
            <a:t>An example</a:t>
          </a:r>
        </a:p>
      </dsp:txBody>
      <dsp:txXfrm>
        <a:off x="1508391" y="3265475"/>
        <a:ext cx="4987658" cy="130596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37A3B-E247-4528-8951-ED0445A8BD77}">
      <dsp:nvSpPr>
        <dsp:cNvPr id="0" name=""/>
        <dsp:cNvSpPr/>
      </dsp:nvSpPr>
      <dsp:spPr>
        <a:xfrm>
          <a:off x="-4743408" y="-727071"/>
          <a:ext cx="5649904" cy="5649904"/>
        </a:xfrm>
        <a:prstGeom prst="blockArc">
          <a:avLst>
            <a:gd name="adj1" fmla="val 18900000"/>
            <a:gd name="adj2" fmla="val 2700000"/>
            <a:gd name="adj3" fmla="val 382"/>
          </a:avLst>
        </a:prstGeom>
        <a:noFill/>
        <a:ln w="19050" cap="rnd"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9BD3AE6-3EBD-4C77-AB09-8A64509D5B7D}">
      <dsp:nvSpPr>
        <dsp:cNvPr id="0" name=""/>
        <dsp:cNvSpPr/>
      </dsp:nvSpPr>
      <dsp:spPr>
        <a:xfrm>
          <a:off x="474755" y="322570"/>
          <a:ext cx="8415127" cy="6454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347"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New and beginning farmers are increasing</a:t>
          </a:r>
        </a:p>
      </dsp:txBody>
      <dsp:txXfrm>
        <a:off x="474755" y="322570"/>
        <a:ext cx="8415127" cy="645476"/>
      </dsp:txXfrm>
    </dsp:sp>
    <dsp:sp modelId="{7243CE6A-4A57-48A0-BEBA-201E9E1B23EF}">
      <dsp:nvSpPr>
        <dsp:cNvPr id="0" name=""/>
        <dsp:cNvSpPr/>
      </dsp:nvSpPr>
      <dsp:spPr>
        <a:xfrm>
          <a:off x="71332" y="241885"/>
          <a:ext cx="806845" cy="80684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C369DC7-3946-46C0-B096-4AA83D7241F3}">
      <dsp:nvSpPr>
        <dsp:cNvPr id="0" name=""/>
        <dsp:cNvSpPr/>
      </dsp:nvSpPr>
      <dsp:spPr>
        <a:xfrm>
          <a:off x="844821" y="1290952"/>
          <a:ext cx="8045061" cy="6454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347"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Direct-to-consumer sales doubled</a:t>
          </a:r>
        </a:p>
      </dsp:txBody>
      <dsp:txXfrm>
        <a:off x="844821" y="1290952"/>
        <a:ext cx="8045061" cy="645476"/>
      </dsp:txXfrm>
    </dsp:sp>
    <dsp:sp modelId="{87D08277-ECFC-438E-9F11-EAB662BB5950}">
      <dsp:nvSpPr>
        <dsp:cNvPr id="0" name=""/>
        <dsp:cNvSpPr/>
      </dsp:nvSpPr>
      <dsp:spPr>
        <a:xfrm>
          <a:off x="441398" y="1210267"/>
          <a:ext cx="806845" cy="80684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B734911-B289-44D2-BF3F-8187447081E0}">
      <dsp:nvSpPr>
        <dsp:cNvPr id="0" name=""/>
        <dsp:cNvSpPr/>
      </dsp:nvSpPr>
      <dsp:spPr>
        <a:xfrm>
          <a:off x="844821" y="2259333"/>
          <a:ext cx="8045061" cy="6454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347"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Organic sales doubled</a:t>
          </a:r>
        </a:p>
      </dsp:txBody>
      <dsp:txXfrm>
        <a:off x="844821" y="2259333"/>
        <a:ext cx="8045061" cy="645476"/>
      </dsp:txXfrm>
    </dsp:sp>
    <dsp:sp modelId="{8D97AA56-254C-43BD-AC1C-13BB3880298F}">
      <dsp:nvSpPr>
        <dsp:cNvPr id="0" name=""/>
        <dsp:cNvSpPr/>
      </dsp:nvSpPr>
      <dsp:spPr>
        <a:xfrm>
          <a:off x="441398" y="2178649"/>
          <a:ext cx="806845" cy="80684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4B19927-CBE1-41B2-8F6C-336D59444198}">
      <dsp:nvSpPr>
        <dsp:cNvPr id="0" name=""/>
        <dsp:cNvSpPr/>
      </dsp:nvSpPr>
      <dsp:spPr>
        <a:xfrm>
          <a:off x="474755" y="3227715"/>
          <a:ext cx="8415127" cy="645476"/>
        </a:xfrm>
        <a:prstGeom prst="rect">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12347" tIns="73660" rIns="73660" bIns="73660" numCol="1" spcCol="1270" anchor="ctr" anchorCtr="0">
          <a:noAutofit/>
        </a:bodyPr>
        <a:lstStyle/>
        <a:p>
          <a:pPr marL="0" lvl="0" indent="0" algn="l" defTabSz="1289050">
            <a:lnSpc>
              <a:spcPct val="90000"/>
            </a:lnSpc>
            <a:spcBef>
              <a:spcPct val="0"/>
            </a:spcBef>
            <a:spcAft>
              <a:spcPct val="35000"/>
            </a:spcAft>
            <a:buNone/>
          </a:pPr>
          <a:r>
            <a:rPr lang="en-US" sz="2900" kern="1200" dirty="0"/>
            <a:t>23% more female producers</a:t>
          </a:r>
        </a:p>
      </dsp:txBody>
      <dsp:txXfrm>
        <a:off x="474755" y="3227715"/>
        <a:ext cx="8415127" cy="645476"/>
      </dsp:txXfrm>
    </dsp:sp>
    <dsp:sp modelId="{AAE78823-F2E7-47E1-BFF1-D08C54B25CB6}">
      <dsp:nvSpPr>
        <dsp:cNvPr id="0" name=""/>
        <dsp:cNvSpPr/>
      </dsp:nvSpPr>
      <dsp:spPr>
        <a:xfrm>
          <a:off x="71332" y="3147031"/>
          <a:ext cx="806845" cy="806845"/>
        </a:xfrm>
        <a:prstGeom prst="ellipse">
          <a:avLst/>
        </a:prstGeom>
        <a:solidFill>
          <a:schemeClr val="lt1">
            <a:hueOff val="0"/>
            <a:satOff val="0"/>
            <a:lumOff val="0"/>
            <a:alphaOff val="0"/>
          </a:schemeClr>
        </a:solidFill>
        <a:ln w="19050"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F68DF0-E5D4-4024-A8BB-68B40686B3EB}">
      <dsp:nvSpPr>
        <dsp:cNvPr id="0" name=""/>
        <dsp:cNvSpPr/>
      </dsp:nvSpPr>
      <dsp:spPr>
        <a:xfrm>
          <a:off x="420687" y="0"/>
          <a:ext cx="4773613" cy="4773613"/>
        </a:xfrm>
        <a:prstGeom prst="diamond">
          <a:avLst/>
        </a:prstGeom>
        <a:solidFill>
          <a:schemeClr val="accent5">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B9B8E10-1F5B-4977-B1FF-3E71B7DB0B87}">
      <dsp:nvSpPr>
        <dsp:cNvPr id="0" name=""/>
        <dsp:cNvSpPr/>
      </dsp:nvSpPr>
      <dsp:spPr>
        <a:xfrm>
          <a:off x="874180" y="453493"/>
          <a:ext cx="1861709" cy="1861709"/>
        </a:xfrm>
        <a:prstGeom prst="roundRect">
          <a:avLst/>
        </a:prstGeom>
        <a:solidFill>
          <a:schemeClr val="accent5">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Yes: Transparent protocol</a:t>
          </a:r>
        </a:p>
      </dsp:txBody>
      <dsp:txXfrm>
        <a:off x="965061" y="544374"/>
        <a:ext cx="1679947" cy="1679947"/>
      </dsp:txXfrm>
    </dsp:sp>
    <dsp:sp modelId="{75C0ADC3-B68E-49FF-BBEC-F1051A41DB15}">
      <dsp:nvSpPr>
        <dsp:cNvPr id="0" name=""/>
        <dsp:cNvSpPr/>
      </dsp:nvSpPr>
      <dsp:spPr>
        <a:xfrm>
          <a:off x="2879097" y="453493"/>
          <a:ext cx="1861709" cy="1861709"/>
        </a:xfrm>
        <a:prstGeom prst="roundRect">
          <a:avLst/>
        </a:prstGeom>
        <a:solidFill>
          <a:schemeClr val="accent5">
            <a:hueOff val="812808"/>
            <a:satOff val="-6481"/>
            <a:lumOff val="-4902"/>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Yes: Exhaustive seach</a:t>
          </a:r>
        </a:p>
      </dsp:txBody>
      <dsp:txXfrm>
        <a:off x="2969978" y="544374"/>
        <a:ext cx="1679947" cy="1679947"/>
      </dsp:txXfrm>
    </dsp:sp>
    <dsp:sp modelId="{8BA5C5A4-CFFA-49CC-8E5D-497C5B023998}">
      <dsp:nvSpPr>
        <dsp:cNvPr id="0" name=""/>
        <dsp:cNvSpPr/>
      </dsp:nvSpPr>
      <dsp:spPr>
        <a:xfrm>
          <a:off x="874180" y="2458410"/>
          <a:ext cx="1861709" cy="1861709"/>
        </a:xfrm>
        <a:prstGeom prst="roundRect">
          <a:avLst/>
        </a:prstGeom>
        <a:solidFill>
          <a:schemeClr val="accent5">
            <a:hueOff val="1625617"/>
            <a:satOff val="-12962"/>
            <a:lumOff val="-9803"/>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Yes: Conclusions contribute to theory, practice, future research</a:t>
          </a:r>
        </a:p>
      </dsp:txBody>
      <dsp:txXfrm>
        <a:off x="965061" y="2549291"/>
        <a:ext cx="1679947" cy="1679947"/>
      </dsp:txXfrm>
    </dsp:sp>
    <dsp:sp modelId="{EAC66816-09B4-4514-9FB9-FC0D617F581B}">
      <dsp:nvSpPr>
        <dsp:cNvPr id="0" name=""/>
        <dsp:cNvSpPr/>
      </dsp:nvSpPr>
      <dsp:spPr>
        <a:xfrm>
          <a:off x="2879097" y="2458410"/>
          <a:ext cx="1861709" cy="1861709"/>
        </a:xfrm>
        <a:prstGeom prst="roundRect">
          <a:avLst/>
        </a:prstGeom>
        <a:solidFill>
          <a:schemeClr val="accent5">
            <a:hueOff val="2438425"/>
            <a:satOff val="-19443"/>
            <a:lumOff val="-14705"/>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a:t>No: Literature review for a publication</a:t>
          </a:r>
        </a:p>
      </dsp:txBody>
      <dsp:txXfrm>
        <a:off x="2969978" y="2549291"/>
        <a:ext cx="1679947" cy="167994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6095DA-424D-4E96-899F-923D37683AA8}">
      <dsp:nvSpPr>
        <dsp:cNvPr id="0" name=""/>
        <dsp:cNvSpPr/>
      </dsp:nvSpPr>
      <dsp:spPr>
        <a:xfrm>
          <a:off x="0" y="985787"/>
          <a:ext cx="3450332" cy="2070199"/>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Women and gendered work</a:t>
          </a:r>
        </a:p>
      </dsp:txBody>
      <dsp:txXfrm>
        <a:off x="0" y="985787"/>
        <a:ext cx="3450332" cy="2070199"/>
      </dsp:txXfrm>
    </dsp:sp>
    <dsp:sp modelId="{481687B9-A02D-4822-BB53-27428E3E725C}">
      <dsp:nvSpPr>
        <dsp:cNvPr id="0" name=""/>
        <dsp:cNvSpPr/>
      </dsp:nvSpPr>
      <dsp:spPr>
        <a:xfrm>
          <a:off x="3795365" y="985787"/>
          <a:ext cx="3450332" cy="2070199"/>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Balancing ideals and finances</a:t>
          </a:r>
        </a:p>
      </dsp:txBody>
      <dsp:txXfrm>
        <a:off x="3795365" y="985787"/>
        <a:ext cx="3450332" cy="2070199"/>
      </dsp:txXfrm>
    </dsp:sp>
    <dsp:sp modelId="{8E8599DB-7EE4-4B51-BC16-0C55F88367C9}">
      <dsp:nvSpPr>
        <dsp:cNvPr id="0" name=""/>
        <dsp:cNvSpPr/>
      </dsp:nvSpPr>
      <dsp:spPr>
        <a:xfrm>
          <a:off x="7590730" y="985787"/>
          <a:ext cx="3450332" cy="2070199"/>
        </a:xfrm>
        <a:prstGeom prst="rect">
          <a:avLst/>
        </a:prstGeom>
        <a:gradFill rotWithShape="0">
          <a:gsLst>
            <a:gs pos="0">
              <a:schemeClr val="accent1">
                <a:hueOff val="0"/>
                <a:satOff val="0"/>
                <a:lumOff val="0"/>
                <a:alphaOff val="0"/>
                <a:tint val="98000"/>
                <a:lumMod val="114000"/>
              </a:schemeClr>
            </a:gs>
            <a:gs pos="100000">
              <a:schemeClr val="accent1">
                <a:hueOff val="0"/>
                <a:satOff val="0"/>
                <a:lumOff val="0"/>
                <a:alphaOff val="0"/>
                <a:shade val="90000"/>
                <a:lumMod val="84000"/>
              </a:schemeClr>
            </a:gs>
          </a:gsLst>
          <a:lin ang="5400000" scaled="0"/>
        </a:gradFill>
        <a:ln>
          <a:noFill/>
        </a:ln>
        <a:effectLst>
          <a:outerShdw blurRad="38100" dist="25400" dir="5400000" rotWithShape="0">
            <a:srgbClr val="000000">
              <a:alpha val="4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0" tIns="114300" rIns="114300" bIns="114300" numCol="1" spcCol="1270" anchor="ctr" anchorCtr="0">
          <a:noAutofit/>
        </a:bodyPr>
        <a:lstStyle/>
        <a:p>
          <a:pPr marL="0" lvl="0" indent="0" algn="ctr" defTabSz="1333500">
            <a:lnSpc>
              <a:spcPct val="90000"/>
            </a:lnSpc>
            <a:spcBef>
              <a:spcPct val="0"/>
            </a:spcBef>
            <a:spcAft>
              <a:spcPct val="35000"/>
            </a:spcAft>
            <a:buNone/>
          </a:pPr>
          <a:r>
            <a:rPr lang="en-US" sz="3000" kern="1200"/>
            <a:t>Social entrepreneurship</a:t>
          </a:r>
        </a:p>
      </dsp:txBody>
      <dsp:txXfrm>
        <a:off x="7590730" y="985787"/>
        <a:ext cx="3450332" cy="207019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4578914-9675-442F-9ED7-8697C7CC1E35}">
      <dsp:nvSpPr>
        <dsp:cNvPr id="0" name=""/>
        <dsp:cNvSpPr/>
      </dsp:nvSpPr>
      <dsp:spPr>
        <a:xfrm>
          <a:off x="0" y="2232"/>
          <a:ext cx="6496050"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D8CC78A7-C069-4737-813C-057733616DA0}">
      <dsp:nvSpPr>
        <dsp:cNvPr id="0" name=""/>
        <dsp:cNvSpPr/>
      </dsp:nvSpPr>
      <dsp:spPr>
        <a:xfrm>
          <a:off x="0" y="2232"/>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White and wealthy farmers or consistent sampling bias?</a:t>
          </a:r>
          <a:endParaRPr lang="en-US" sz="2500" kern="1200"/>
        </a:p>
      </dsp:txBody>
      <dsp:txXfrm>
        <a:off x="0" y="2232"/>
        <a:ext cx="6496050" cy="1522511"/>
      </dsp:txXfrm>
    </dsp:sp>
    <dsp:sp modelId="{8E6F5545-3A0A-41E2-850D-BCA5E7BCCF6C}">
      <dsp:nvSpPr>
        <dsp:cNvPr id="0" name=""/>
        <dsp:cNvSpPr/>
      </dsp:nvSpPr>
      <dsp:spPr>
        <a:xfrm>
          <a:off x="0" y="1524744"/>
          <a:ext cx="6496050"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2FD87753-5C8E-4EEC-BA22-B7BFD679BADD}">
      <dsp:nvSpPr>
        <dsp:cNvPr id="0" name=""/>
        <dsp:cNvSpPr/>
      </dsp:nvSpPr>
      <dsp:spPr>
        <a:xfrm>
          <a:off x="0" y="1524744"/>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New and beginning organic farmers are conflicted about adhering to their ideals versus making an adequate income.</a:t>
          </a:r>
          <a:endParaRPr lang="en-US" sz="2500" kern="1200"/>
        </a:p>
      </dsp:txBody>
      <dsp:txXfrm>
        <a:off x="0" y="1524744"/>
        <a:ext cx="6496050" cy="1522511"/>
      </dsp:txXfrm>
    </dsp:sp>
    <dsp:sp modelId="{BCC52ADA-14BA-48F4-8371-3F617A71C67D}">
      <dsp:nvSpPr>
        <dsp:cNvPr id="0" name=""/>
        <dsp:cNvSpPr/>
      </dsp:nvSpPr>
      <dsp:spPr>
        <a:xfrm>
          <a:off x="0" y="3047255"/>
          <a:ext cx="6496050" cy="0"/>
        </a:xfrm>
        <a:prstGeom prst="line">
          <a:avLst/>
        </a:prstGeom>
        <a:gradFill rotWithShape="0">
          <a:gsLst>
            <a:gs pos="0">
              <a:schemeClr val="dk2">
                <a:hueOff val="0"/>
                <a:satOff val="0"/>
                <a:lumOff val="0"/>
                <a:alphaOff val="0"/>
                <a:tint val="98000"/>
                <a:lumMod val="114000"/>
              </a:schemeClr>
            </a:gs>
            <a:gs pos="100000">
              <a:schemeClr val="dk2">
                <a:hueOff val="0"/>
                <a:satOff val="0"/>
                <a:lumOff val="0"/>
                <a:alphaOff val="0"/>
                <a:shade val="90000"/>
                <a:lumMod val="84000"/>
              </a:schemeClr>
            </a:gs>
          </a:gsLst>
          <a:lin ang="5400000" scaled="0"/>
        </a:gradFill>
        <a:ln w="9525" cap="rnd" cmpd="sng" algn="ctr">
          <a:solidFill>
            <a:schemeClr val="dk2">
              <a:hueOff val="0"/>
              <a:satOff val="0"/>
              <a:lumOff val="0"/>
              <a:alphaOff val="0"/>
            </a:schemeClr>
          </a:solidFill>
          <a:prstDash val="solid"/>
        </a:ln>
        <a:effectLst>
          <a:outerShdw blurRad="38100" dist="25400" dir="5400000" rotWithShape="0">
            <a:srgbClr val="000000">
              <a:alpha val="45000"/>
            </a:srgbClr>
          </a:outerShdw>
        </a:effectLst>
      </dsp:spPr>
      <dsp:style>
        <a:lnRef idx="1">
          <a:scrgbClr r="0" g="0" b="0"/>
        </a:lnRef>
        <a:fillRef idx="3">
          <a:scrgbClr r="0" g="0" b="0"/>
        </a:fillRef>
        <a:effectRef idx="2">
          <a:scrgbClr r="0" g="0" b="0"/>
        </a:effectRef>
        <a:fontRef idx="minor">
          <a:schemeClr val="lt1"/>
        </a:fontRef>
      </dsp:style>
    </dsp:sp>
    <dsp:sp modelId="{F0669899-C211-40E4-B9AA-299F4882279F}">
      <dsp:nvSpPr>
        <dsp:cNvPr id="0" name=""/>
        <dsp:cNvSpPr/>
      </dsp:nvSpPr>
      <dsp:spPr>
        <a:xfrm>
          <a:off x="0" y="3047255"/>
          <a:ext cx="6496050" cy="152251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5250" tIns="95250" rIns="95250" bIns="95250" numCol="1" spcCol="1270" anchor="t" anchorCtr="0">
          <a:noAutofit/>
        </a:bodyPr>
        <a:lstStyle/>
        <a:p>
          <a:pPr marL="0" lvl="0" indent="0" algn="l" defTabSz="1111250">
            <a:lnSpc>
              <a:spcPct val="90000"/>
            </a:lnSpc>
            <a:spcBef>
              <a:spcPct val="0"/>
            </a:spcBef>
            <a:spcAft>
              <a:spcPct val="35000"/>
            </a:spcAft>
            <a:buNone/>
          </a:pPr>
          <a:r>
            <a:rPr lang="en-US" sz="2500" b="0" i="0" kern="1200"/>
            <a:t>Change isn’t “coming,” it’s happening.</a:t>
          </a:r>
          <a:endParaRPr lang="en-US" sz="2500" kern="1200"/>
        </a:p>
      </dsp:txBody>
      <dsp:txXfrm>
        <a:off x="0" y="3047255"/>
        <a:ext cx="6496050" cy="1522511"/>
      </dsp:txXfrm>
    </dsp:sp>
  </dsp:spTree>
</dsp:drawing>
</file>

<file path=ppt/diagrams/layout1.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04C2D98A-D64E-4721-B37E-BAA0EF54514D}" type="datetimeFigureOut">
              <a:rPr lang="en-US" altLang="en-US"/>
              <a:pPr/>
              <a:t>3/17/2022</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B86A4360-7047-4EA4-A5D5-434C7E992592}" type="slidenum">
              <a:rPr lang="en-US" altLang="en-US"/>
              <a:pPr/>
              <a:t>‹#›</a:t>
            </a:fld>
            <a:endParaRPr lang="en-US" altLang="en-US"/>
          </a:p>
        </p:txBody>
      </p:sp>
    </p:spTree>
    <p:extLst>
      <p:ext uri="{BB962C8B-B14F-4D97-AF65-F5344CB8AC3E}">
        <p14:creationId xmlns:p14="http://schemas.microsoft.com/office/powerpoint/2010/main" val="40763201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fontAlgn="auto">
              <a:spcBef>
                <a:spcPts val="0"/>
              </a:spcBef>
              <a:spcAft>
                <a:spcPts val="0"/>
              </a:spcAft>
              <a:defRPr sz="1200">
                <a:latin typeface="+mn-lt"/>
                <a:ea typeface="+mn-ea"/>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559CA0F4-B925-4A01-A86A-50A8F6E9CFA9}" type="datetimeFigureOut">
              <a:rPr lang="en-US" altLang="en-US"/>
              <a:pPr/>
              <a:t>3/17/2022</a:t>
            </a:fld>
            <a:endParaRPr lang="en-US"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fontAlgn="auto">
              <a:spcBef>
                <a:spcPts val="0"/>
              </a:spcBef>
              <a:spcAft>
                <a:spcPts val="0"/>
              </a:spcAft>
              <a:defRPr sz="1200">
                <a:latin typeface="+mn-lt"/>
                <a:ea typeface="+mn-ea"/>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2683EBED-7485-4C2A-9D9B-EF8B1834FFD2}" type="slidenum">
              <a:rPr lang="en-US" altLang="en-US"/>
              <a:pPr/>
              <a:t>‹#›</a:t>
            </a:fld>
            <a:endParaRPr lang="en-US" altLang="en-US"/>
          </a:p>
        </p:txBody>
      </p:sp>
    </p:spTree>
    <p:extLst>
      <p:ext uri="{BB962C8B-B14F-4D97-AF65-F5344CB8AC3E}">
        <p14:creationId xmlns:p14="http://schemas.microsoft.com/office/powerpoint/2010/main" val="969038588"/>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S PGothic" panose="020B0600070205080204" pitchFamily="34" charset="-128"/>
        <a:cs typeface="+mn-cs"/>
      </a:defRPr>
    </a:lvl1pPr>
    <a:lvl2pPr marL="457200" algn="l" rtl="0" fontAlgn="base">
      <a:spcBef>
        <a:spcPct val="30000"/>
      </a:spcBef>
      <a:spcAft>
        <a:spcPct val="0"/>
      </a:spcAft>
      <a:defRPr sz="1200" kern="1200">
        <a:solidFill>
          <a:schemeClr val="tx1"/>
        </a:solidFill>
        <a:latin typeface="+mn-lt"/>
        <a:ea typeface="MS PGothic" panose="020B0600070205080204" pitchFamily="34" charset="-128"/>
        <a:cs typeface="+mn-cs"/>
      </a:defRPr>
    </a:lvl2pPr>
    <a:lvl3pPr marL="914400" algn="l" rtl="0" fontAlgn="base">
      <a:spcBef>
        <a:spcPct val="30000"/>
      </a:spcBef>
      <a:spcAft>
        <a:spcPct val="0"/>
      </a:spcAft>
      <a:defRPr sz="1200" kern="1200">
        <a:solidFill>
          <a:schemeClr val="tx1"/>
        </a:solidFill>
        <a:latin typeface="+mn-lt"/>
        <a:ea typeface="MS PGothic" panose="020B0600070205080204" pitchFamily="34" charset="-128"/>
        <a:cs typeface="+mn-cs"/>
      </a:defRPr>
    </a:lvl3pPr>
    <a:lvl4pPr marL="1371600" algn="l" rtl="0" fontAlgn="base">
      <a:spcBef>
        <a:spcPct val="30000"/>
      </a:spcBef>
      <a:spcAft>
        <a:spcPct val="0"/>
      </a:spcAft>
      <a:defRPr sz="1200" kern="1200">
        <a:solidFill>
          <a:schemeClr val="tx1"/>
        </a:solidFill>
        <a:latin typeface="+mn-lt"/>
        <a:ea typeface="MS PGothic" panose="020B0600070205080204" pitchFamily="34" charset="-128"/>
        <a:cs typeface="+mn-cs"/>
      </a:defRPr>
    </a:lvl4pPr>
    <a:lvl5pPr marL="1828800" algn="l" rtl="0" fontAlgn="base">
      <a:spcBef>
        <a:spcPct val="30000"/>
      </a:spcBef>
      <a:spcAft>
        <a:spcPct val="0"/>
      </a:spcAft>
      <a:defRPr sz="1200" kern="1200">
        <a:solidFill>
          <a:schemeClr val="tx1"/>
        </a:solidFill>
        <a:latin typeface="+mn-lt"/>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1</a:t>
            </a:fld>
            <a:endParaRPr lang="en-US" altLang="en-US"/>
          </a:p>
        </p:txBody>
      </p:sp>
    </p:spTree>
    <p:extLst>
      <p:ext uri="{BB962C8B-B14F-4D97-AF65-F5344CB8AC3E}">
        <p14:creationId xmlns:p14="http://schemas.microsoft.com/office/powerpoint/2010/main" val="13966238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analyzed the conclusions of the 21 articles based on a socio-ecological model, which identifies drivers in an individual’s world that contribute to decision-making. The analysis focused on characteristics that apply to farmers and starting a farm. For example, for the intrapersonal layer we looked for farming knowledge and skills, identity, finances and values. Interpersonal includes a farmer’s relationships with their families and social support network members. Institutional includes how the farmer runs their farm and interacts with employees. Community includes farmer organizations and educational opportunities. Policy includes those that impact farmers like organic certification, cottage laws, urban zoning and land use policy.</a:t>
            </a:r>
          </a:p>
          <a:p>
            <a:endParaRPr lang="en-US" dirty="0"/>
          </a:p>
        </p:txBody>
      </p:sp>
      <p:sp>
        <p:nvSpPr>
          <p:cNvPr id="4" name="Slide Number Placeholder 3"/>
          <p:cNvSpPr>
            <a:spLocks noGrp="1"/>
          </p:cNvSpPr>
          <p:nvPr>
            <p:ph type="sldNum" sz="quarter" idx="5"/>
          </p:nvPr>
        </p:nvSpPr>
        <p:spPr/>
        <p:txBody>
          <a:bodyPr/>
          <a:lstStyle/>
          <a:p>
            <a:fld id="{57A5DCD9-226E-44E3-A50D-8DE56C0CABFF}" type="slidenum">
              <a:rPr lang="en-US" smtClean="0"/>
              <a:t>15</a:t>
            </a:fld>
            <a:endParaRPr lang="en-US"/>
          </a:p>
        </p:txBody>
      </p:sp>
    </p:spTree>
    <p:extLst>
      <p:ext uri="{BB962C8B-B14F-4D97-AF65-F5344CB8AC3E}">
        <p14:creationId xmlns:p14="http://schemas.microsoft.com/office/powerpoint/2010/main" val="12975938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A5DCD9-226E-44E3-A50D-8DE56C0CABFF}" type="slidenum">
              <a:rPr lang="en-US" smtClean="0"/>
              <a:t>16</a:t>
            </a:fld>
            <a:endParaRPr lang="en-US"/>
          </a:p>
        </p:txBody>
      </p:sp>
    </p:spTree>
    <p:extLst>
      <p:ext uri="{BB962C8B-B14F-4D97-AF65-F5344CB8AC3E}">
        <p14:creationId xmlns:p14="http://schemas.microsoft.com/office/powerpoint/2010/main" val="4401489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the articles by year of publication. Our sample size is small, but it’s worth pointing out that 11 out of 21 articles are from just the last 3 years.</a:t>
            </a:r>
          </a:p>
          <a:p>
            <a:endParaRPr lang="en-US" dirty="0"/>
          </a:p>
        </p:txBody>
      </p:sp>
      <p:sp>
        <p:nvSpPr>
          <p:cNvPr id="4" name="Slide Number Placeholder 3"/>
          <p:cNvSpPr>
            <a:spLocks noGrp="1"/>
          </p:cNvSpPr>
          <p:nvPr>
            <p:ph type="sldNum" sz="quarter" idx="5"/>
          </p:nvPr>
        </p:nvSpPr>
        <p:spPr/>
        <p:txBody>
          <a:bodyPr/>
          <a:lstStyle/>
          <a:p>
            <a:fld id="{57A5DCD9-226E-44E3-A50D-8DE56C0CABFF}" type="slidenum">
              <a:rPr lang="en-US" smtClean="0"/>
              <a:t>17</a:t>
            </a:fld>
            <a:endParaRPr lang="en-US"/>
          </a:p>
        </p:txBody>
      </p:sp>
    </p:spTree>
    <p:extLst>
      <p:ext uri="{BB962C8B-B14F-4D97-AF65-F5344CB8AC3E}">
        <p14:creationId xmlns:p14="http://schemas.microsoft.com/office/powerpoint/2010/main" val="31536167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 one journal stood out, though with 5 articles Rural Sociology technically makes up nearly 25% of the articles. Journals ranked by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Scimago</a:t>
            </a:r>
            <a:r>
              <a:rPr lang="en-US" sz="1800" dirty="0">
                <a:effectLst/>
                <a:latin typeface="Calibri" panose="020F0502020204030204" pitchFamily="34" charset="0"/>
                <a:ea typeface="Calibri" panose="020F0502020204030204" pitchFamily="34" charset="0"/>
                <a:cs typeface="Times New Roman" panose="02020603050405020304" pitchFamily="18" charset="0"/>
              </a:rPr>
              <a:t> were all in the top 50% or better in their discipline.</a:t>
            </a:r>
          </a:p>
        </p:txBody>
      </p:sp>
      <p:sp>
        <p:nvSpPr>
          <p:cNvPr id="4" name="Slide Number Placeholder 3"/>
          <p:cNvSpPr>
            <a:spLocks noGrp="1"/>
          </p:cNvSpPr>
          <p:nvPr>
            <p:ph type="sldNum" sz="quarter" idx="5"/>
          </p:nvPr>
        </p:nvSpPr>
        <p:spPr/>
        <p:txBody>
          <a:bodyPr/>
          <a:lstStyle/>
          <a:p>
            <a:fld id="{57A5DCD9-226E-44E3-A50D-8DE56C0CABFF}" type="slidenum">
              <a:rPr lang="en-US" smtClean="0"/>
              <a:t>18</a:t>
            </a:fld>
            <a:endParaRPr lang="en-US"/>
          </a:p>
        </p:txBody>
      </p:sp>
    </p:spTree>
    <p:extLst>
      <p:ext uri="{BB962C8B-B14F-4D97-AF65-F5344CB8AC3E}">
        <p14:creationId xmlns:p14="http://schemas.microsoft.com/office/powerpoint/2010/main" val="198317796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All 21 articles included 87 key words, which were then grouped into categories.  Keyword groups can tell us what the larger literature base is talking out,. They keyword groups indicate that the literature is about farmers farming of course, but also taking into account the perspective we study them from, the health and well-being of individuals and communities, accessing land, economic conditions, a focus on certain geographical areas, and social changes coming from farmers.</a:t>
            </a:r>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19</a:t>
            </a:fld>
            <a:endParaRPr lang="en-US" altLang="en-US"/>
          </a:p>
        </p:txBody>
      </p:sp>
    </p:spTree>
    <p:extLst>
      <p:ext uri="{BB962C8B-B14F-4D97-AF65-F5344CB8AC3E}">
        <p14:creationId xmlns:p14="http://schemas.microsoft.com/office/powerpoint/2010/main" val="37320112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studies focused on a single state, and some of those were actually just one city, maybe a couple cities, not necessarily state-wide. Studies focused on the West and Northeast.</a:t>
            </a:r>
          </a:p>
        </p:txBody>
      </p:sp>
      <p:sp>
        <p:nvSpPr>
          <p:cNvPr id="4" name="Slide Number Placeholder 3"/>
          <p:cNvSpPr>
            <a:spLocks noGrp="1"/>
          </p:cNvSpPr>
          <p:nvPr>
            <p:ph type="sldNum" sz="quarter" idx="5"/>
          </p:nvPr>
        </p:nvSpPr>
        <p:spPr/>
        <p:txBody>
          <a:bodyPr/>
          <a:lstStyle/>
          <a:p>
            <a:fld id="{57A5DCD9-226E-44E3-A50D-8DE56C0CABFF}" type="slidenum">
              <a:rPr lang="en-US" smtClean="0"/>
              <a:t>20</a:t>
            </a:fld>
            <a:endParaRPr lang="en-US"/>
          </a:p>
        </p:txBody>
      </p:sp>
    </p:spTree>
    <p:extLst>
      <p:ext uri="{BB962C8B-B14F-4D97-AF65-F5344CB8AC3E}">
        <p14:creationId xmlns:p14="http://schemas.microsoft.com/office/powerpoint/2010/main" val="138521285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Articles focused mostly on the intrapersonal layer of the socio-ecological model. That layer will be the most information rich compared to interpersonal and policy.</a:t>
            </a:r>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21</a:t>
            </a:fld>
            <a:endParaRPr lang="en-US" altLang="en-US"/>
          </a:p>
        </p:txBody>
      </p:sp>
    </p:spTree>
    <p:extLst>
      <p:ext uri="{BB962C8B-B14F-4D97-AF65-F5344CB8AC3E}">
        <p14:creationId xmlns:p14="http://schemas.microsoft.com/office/powerpoint/2010/main" val="159941949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is our socio-ecological model of new and beginning organic farmers. I analyzed and categorized all article conclusions according to socio-ecological layer. In general, farmers are socially and economically advantaged, most likely white, and well-educated. They are probably idealistic and committed. They are likely to face at least one type of identity conflict, the two prominent being woman-farmer and finances-idealism. New and beginning farmers enjoy spending time with their loved ones and value time connecting to their consumers, but have trouble separating themselves from the farm and struggle with any visualization of what will happen to their land when they retire from farming. They value providing local food to their community. They want to show others it can be done. They want to provide a living wage. In their communities, they are passionate about engaging with others, but are still racially homogenous and male dominant. Access to land is the largest barrier they face.</a:t>
            </a:r>
          </a:p>
        </p:txBody>
      </p:sp>
      <p:sp>
        <p:nvSpPr>
          <p:cNvPr id="4" name="Slide Number Placeholder 3"/>
          <p:cNvSpPr>
            <a:spLocks noGrp="1"/>
          </p:cNvSpPr>
          <p:nvPr>
            <p:ph type="sldNum" sz="quarter" idx="5"/>
          </p:nvPr>
        </p:nvSpPr>
        <p:spPr/>
        <p:txBody>
          <a:bodyPr/>
          <a:lstStyle/>
          <a:p>
            <a:fld id="{57A5DCD9-226E-44E3-A50D-8DE56C0CABFF}" type="slidenum">
              <a:rPr lang="en-US" smtClean="0"/>
              <a:t>22</a:t>
            </a:fld>
            <a:endParaRPr lang="en-US"/>
          </a:p>
        </p:txBody>
      </p:sp>
    </p:spTree>
    <p:extLst>
      <p:ext uri="{BB962C8B-B14F-4D97-AF65-F5344CB8AC3E}">
        <p14:creationId xmlns:p14="http://schemas.microsoft.com/office/powerpoint/2010/main" val="16849888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Women challenges a male-dominated industry. Women fill multiple roles of caretaker, mother, plus now a farmer. Relying on men for land and income is still a barrier for women farmers, plus the long history of equipment being built for men and women struggling with that. If women focus on the non-economic rewards of farming, their increasing presence could shift decision-making toward customer satisfaction and relationships, happiness, and raising a family in a “wholesome” environment.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Identity conflict is also a large source of uncertainty for the future of farmer decision-making. When balancing making money and being environmentally and socially sustainable, balance and compromise may prove too challenging in the long run. But it’s possible that social entrepreneurship can help achieve balance.</a:t>
            </a:r>
          </a:p>
          <a:p>
            <a:endParaRPr lang="en-US" dirty="0"/>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23</a:t>
            </a:fld>
            <a:endParaRPr lang="en-US" altLang="en-US"/>
          </a:p>
        </p:txBody>
      </p:sp>
    </p:spTree>
    <p:extLst>
      <p:ext uri="{BB962C8B-B14F-4D97-AF65-F5344CB8AC3E}">
        <p14:creationId xmlns:p14="http://schemas.microsoft.com/office/powerpoint/2010/main" val="320566548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conclusions presented here have limited generalizability since we had only 21 articles. The small sample itself indicates that this is an understudied area of research.</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New and beginning organic farmers are overwhelmingly white and wealthy. Unfortunately the literature we analyzed did not provide an adequate analysis of the racial and economic homogeneity of their own samples. If this is coincidence, then researchers must address this in future studies by recruiting diverse groups of farmers. If it’s not a coincidence, then the wealth gap is also becoming a race gap.</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Idealism versus making a living requires either supplementing a low income or sacrificing their commitment. This challenge is the most salient because it speaks to the long-term sustainability of the farm as a business.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we want more women farmers, they need to be able to compete with the men. They are built differently.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There </a:t>
            </a:r>
            <a:r>
              <a:rPr lang="en-US" sz="1800" i="1" dirty="0">
                <a:effectLst/>
                <a:latin typeface="Calibri" panose="020F0502020204030204" pitchFamily="34" charset="0"/>
                <a:ea typeface="Calibri" panose="020F0502020204030204" pitchFamily="34" charset="0"/>
                <a:cs typeface="Times New Roman" panose="02020603050405020304" pitchFamily="18" charset="0"/>
              </a:rPr>
              <a:t>is</a:t>
            </a:r>
            <a:r>
              <a:rPr lang="en-US" sz="1800" dirty="0">
                <a:effectLst/>
                <a:latin typeface="Calibri" panose="020F0502020204030204" pitchFamily="34" charset="0"/>
                <a:ea typeface="Calibri" panose="020F0502020204030204" pitchFamily="34" charset="0"/>
                <a:cs typeface="Times New Roman" panose="02020603050405020304" pitchFamily="18" charset="0"/>
              </a:rPr>
              <a:t> a new generation of organic farmers, and knowing their goals, motivations and identities can help providers across sectors appeal to and recruit farmers, and be ready to meet them where they are while also building a more equitable future for farmers and provide support that encourages a socially and racially diverse farming community.</a:t>
            </a:r>
          </a:p>
          <a:p>
            <a:endParaRPr lang="en-US" dirty="0"/>
          </a:p>
        </p:txBody>
      </p:sp>
      <p:sp>
        <p:nvSpPr>
          <p:cNvPr id="4" name="Slide Number Placeholder 3"/>
          <p:cNvSpPr>
            <a:spLocks noGrp="1"/>
          </p:cNvSpPr>
          <p:nvPr>
            <p:ph type="sldNum" sz="quarter" idx="5"/>
          </p:nvPr>
        </p:nvSpPr>
        <p:spPr/>
        <p:txBody>
          <a:bodyPr/>
          <a:lstStyle/>
          <a:p>
            <a:fld id="{57A5DCD9-226E-44E3-A50D-8DE56C0CABFF}" type="slidenum">
              <a:rPr lang="en-US" smtClean="0"/>
              <a:t>24</a:t>
            </a:fld>
            <a:endParaRPr lang="en-US"/>
          </a:p>
        </p:txBody>
      </p:sp>
    </p:spTree>
    <p:extLst>
      <p:ext uri="{BB962C8B-B14F-4D97-AF65-F5344CB8AC3E}">
        <p14:creationId xmlns:p14="http://schemas.microsoft.com/office/powerpoint/2010/main" val="38503891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2</a:t>
            </a:fld>
            <a:endParaRPr lang="en-US" altLang="en-US"/>
          </a:p>
        </p:txBody>
      </p:sp>
    </p:spTree>
    <p:extLst>
      <p:ext uri="{BB962C8B-B14F-4D97-AF65-F5344CB8AC3E}">
        <p14:creationId xmlns:p14="http://schemas.microsoft.com/office/powerpoint/2010/main" val="11646620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Systematic reviews are characterized by a methodical and replicable methodology and presentation. They involve a comprehensive search to locate all relevant published and unpublished work on a subject; a systematic integration of search results; and a critique of the extent, nature, and quality of evidence in relation to a particular research question. The best reviews synthesize studies to draw broad theoretical conclusions about what a literature means, linking theory to evidence and evidence to theory.</a:t>
            </a:r>
          </a:p>
          <a:p>
            <a:r>
              <a:rPr lang="en-US" dirty="0"/>
              <a:t>It is “a review of a clearly formulated question that uses systematic and explicit methods to identify, select, and critically appraise relevant research, and to collect and analyze data from the studies that are included in the review” The best and most useful systematic reviews use the literature reviewed to develop a new theory or evaluate an existing theory and/or have clear implications for policy or practice.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Why?</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Synthesize a body of evidence on a topic in order to achieve robust and broad conclusions and implications – “the whole is better than the part.”</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Training students to be able to connect, comprehend, and critically evaluate a research topic.</a:t>
            </a:r>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3</a:t>
            </a:fld>
            <a:endParaRPr lang="en-US" altLang="en-US"/>
          </a:p>
        </p:txBody>
      </p:sp>
    </p:spTree>
    <p:extLst>
      <p:ext uri="{BB962C8B-B14F-4D97-AF65-F5344CB8AC3E}">
        <p14:creationId xmlns:p14="http://schemas.microsoft.com/office/powerpoint/2010/main" val="677782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Meta-analysis – “quantitative”</a:t>
            </a:r>
          </a:p>
          <a:p>
            <a:r>
              <a:rPr lang="en-US" dirty="0"/>
              <a:t>•	When the reviewer wishes to bring together many studies that have empirically tested the same hypothesis, a quantitative review is called for.</a:t>
            </a:r>
          </a:p>
          <a:p>
            <a:r>
              <a:rPr lang="en-US" dirty="0"/>
              <a:t>•	Meta-analysis would be appropriate when a collection of studies report quantitative results (data) rather than qualitative findings or theory;</a:t>
            </a:r>
          </a:p>
          <a:p>
            <a:r>
              <a:rPr lang="en-US" dirty="0"/>
              <a:t>o	 examine the same or similar constructs/relationships;</a:t>
            </a:r>
          </a:p>
          <a:p>
            <a:r>
              <a:rPr lang="en-US" dirty="0"/>
              <a:t>o	 are derived from similar research designs;</a:t>
            </a:r>
          </a:p>
          <a:p>
            <a:r>
              <a:rPr lang="en-US" dirty="0"/>
              <a:t>o	 report the simple relationships between two variables rather than relationships that have been adjusted for the effect of additional variables (e.g., partial or multivariate effects); </a:t>
            </a:r>
          </a:p>
          <a:p>
            <a:r>
              <a:rPr lang="en-US" dirty="0"/>
              <a:t>o	have results that can be configured as standardized effect sizes (</a:t>
            </a:r>
            <a:r>
              <a:rPr lang="en-US" dirty="0" err="1"/>
              <a:t>Borenstein</a:t>
            </a:r>
            <a:r>
              <a:rPr lang="en-US" dirty="0"/>
              <a:t> et al. 2009).</a:t>
            </a:r>
          </a:p>
          <a:p>
            <a:r>
              <a:rPr lang="en-US" dirty="0"/>
              <a:t>•	PRISMA guidelines intro</a:t>
            </a:r>
          </a:p>
          <a:p>
            <a:endParaRPr lang="en-US" dirty="0"/>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4</a:t>
            </a:fld>
            <a:endParaRPr lang="en-US" altLang="en-US"/>
          </a:p>
        </p:txBody>
      </p:sp>
    </p:spTree>
    <p:extLst>
      <p:ext uri="{BB962C8B-B14F-4D97-AF65-F5344CB8AC3E}">
        <p14:creationId xmlns:p14="http://schemas.microsoft.com/office/powerpoint/2010/main" val="16425272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Narrative review would be appropriate when:</a:t>
            </a:r>
          </a:p>
          <a:p>
            <a:r>
              <a:rPr lang="en-US" dirty="0"/>
              <a:t>o	 a literature review is desired in relation to a collection of quantitative studies that have used diverse methodologies</a:t>
            </a:r>
          </a:p>
          <a:p>
            <a:r>
              <a:rPr lang="en-US" dirty="0"/>
              <a:t>o	have examined different theoretical conceptualizations, constructs, and/or relationships (Baumeister 2013). </a:t>
            </a:r>
          </a:p>
          <a:p>
            <a:r>
              <a:rPr lang="en-US" dirty="0"/>
              <a:t>o	Narrative reviews synthesize the results of individual quantitative studies with no reference to the statistical significance of the findings.</a:t>
            </a:r>
          </a:p>
          <a:p>
            <a:r>
              <a:rPr lang="en-US" dirty="0"/>
              <a:t>o	They are a particularly useful means of linking together studies on different topics for reinterpretation or interconnection to develop or evaluate a new theory</a:t>
            </a:r>
          </a:p>
          <a:p>
            <a:endParaRPr lang="en-US" dirty="0"/>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6</a:t>
            </a:fld>
            <a:endParaRPr lang="en-US" altLang="en-US"/>
          </a:p>
        </p:txBody>
      </p:sp>
    </p:spTree>
    <p:extLst>
      <p:ext uri="{BB962C8B-B14F-4D97-AF65-F5344CB8AC3E}">
        <p14:creationId xmlns:p14="http://schemas.microsoft.com/office/powerpoint/2010/main" val="32597041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meta-synthesis and qualitative meta-analysis would be appropriate when a review aims to integrate qualitative research.</a:t>
            </a:r>
          </a:p>
          <a:p>
            <a:r>
              <a:rPr lang="en-US" dirty="0"/>
              <a:t>•	The aim of a meta-synthesis is to synthesize qualitative studies on a topic in order to locate key themes, concepts, or theories that provide novel or more powerful explanations for the phenomenon under review (Thorne et al. 2004).</a:t>
            </a:r>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7</a:t>
            </a:fld>
            <a:endParaRPr lang="en-US" altLang="en-US"/>
          </a:p>
        </p:txBody>
      </p:sp>
    </p:spTree>
    <p:extLst>
      <p:ext uri="{BB962C8B-B14F-4D97-AF65-F5344CB8AC3E}">
        <p14:creationId xmlns:p14="http://schemas.microsoft.com/office/powerpoint/2010/main" val="159169649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Who do you visualize when someone says the word “farmer?” Is it an old man driving his tractor on a 2-land road that you’re really annoyed you can’t pass? Is it your grandfather? Is it those same faces you see at the farmer’s market week after week? The farm where you went on a haunted hay ride? It could be any of these, and the face of farming is constantly changing. This was solidified when looking at the trends in the 2012 versus 2017 Census of Agriculture. There are more new and beginning farmers, direct-to-consumer sales doubled, organic sales doubled, and the number of female producers increased by 23%. These changes could mean people on farms taking different decision-making roles as they are newer and more female.  The increased market share of direct-to-consumer sales could mean that local food systems are gaining popularity, perhaps more so in organics as well. The purpose of this systematic literature review was to determine the characteristics of the new and beginning organic farmers who support local food systems.</a:t>
            </a:r>
          </a:p>
        </p:txBody>
      </p:sp>
      <p:sp>
        <p:nvSpPr>
          <p:cNvPr id="4" name="Slide Number Placeholder 3"/>
          <p:cNvSpPr>
            <a:spLocks noGrp="1"/>
          </p:cNvSpPr>
          <p:nvPr>
            <p:ph type="sldNum" sz="quarter" idx="5"/>
          </p:nvPr>
        </p:nvSpPr>
        <p:spPr/>
        <p:txBody>
          <a:bodyPr/>
          <a:lstStyle/>
          <a:p>
            <a:fld id="{57A5DCD9-226E-44E3-A50D-8DE56C0CABFF}" type="slidenum">
              <a:rPr lang="en-US" smtClean="0"/>
              <a:t>12</a:t>
            </a:fld>
            <a:endParaRPr lang="en-US"/>
          </a:p>
        </p:txBody>
      </p:sp>
    </p:spTree>
    <p:extLst>
      <p:ext uri="{BB962C8B-B14F-4D97-AF65-F5344CB8AC3E}">
        <p14:creationId xmlns:p14="http://schemas.microsoft.com/office/powerpoint/2010/main" val="1719198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 systematic literature review is an exhaustive search of available literature, laying out each step so that it is replicable, and drawing robust conclusions. It is not a literature review a researcher would write for a journal article which follows a series of logical ideas to set up the rest of the project.</a:t>
            </a:r>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13</a:t>
            </a:fld>
            <a:endParaRPr lang="en-US" altLang="en-US"/>
          </a:p>
        </p:txBody>
      </p:sp>
    </p:spTree>
    <p:extLst>
      <p:ext uri="{BB962C8B-B14F-4D97-AF65-F5344CB8AC3E}">
        <p14:creationId xmlns:p14="http://schemas.microsoft.com/office/powerpoint/2010/main" val="32335947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marR="0" lvl="0" indent="0" algn="l" defTabSz="914400" rtl="0" eaLnBrk="1" fontAlgn="base" latinLnBrk="0" hangingPunct="1">
              <a:lnSpc>
                <a:spcPct val="100000"/>
              </a:lnSpc>
              <a:spcBef>
                <a:spcPct val="30000"/>
              </a:spcBef>
              <a:spcAft>
                <a:spcPct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This figure shows the review process from the scoping and planning stages to the socio-ecological analysis. We ended up with 21 articles whose conclusions we analyzed according to a socio-ecological model.</a:t>
            </a:r>
          </a:p>
        </p:txBody>
      </p:sp>
      <p:sp>
        <p:nvSpPr>
          <p:cNvPr id="4" name="Slide Number Placeholder 3"/>
          <p:cNvSpPr>
            <a:spLocks noGrp="1"/>
          </p:cNvSpPr>
          <p:nvPr>
            <p:ph type="sldNum" sz="quarter" idx="5"/>
          </p:nvPr>
        </p:nvSpPr>
        <p:spPr/>
        <p:txBody>
          <a:bodyPr/>
          <a:lstStyle/>
          <a:p>
            <a:fld id="{2683EBED-7485-4C2A-9D9B-EF8B1834FFD2}" type="slidenum">
              <a:rPr lang="en-US" altLang="en-US" smtClean="0"/>
              <a:pPr/>
              <a:t>14</a:t>
            </a:fld>
            <a:endParaRPr lang="en-US" altLang="en-US"/>
          </a:p>
        </p:txBody>
      </p:sp>
    </p:spTree>
    <p:extLst>
      <p:ext uri="{BB962C8B-B14F-4D97-AF65-F5344CB8AC3E}">
        <p14:creationId xmlns:p14="http://schemas.microsoft.com/office/powerpoint/2010/main" val="140875401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716590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799"/>
            <a:ext cx="8825658" cy="3640667"/>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04510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9518759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0" y="1447800"/>
            <a:ext cx="7999315" cy="2323374"/>
          </a:xfrm>
        </p:spPr>
        <p:txBody>
          <a:bodyPr/>
          <a:lstStyle>
            <a:lvl1pPr>
              <a:defRPr sz="4800"/>
            </a:lvl1pPr>
          </a:lstStyle>
          <a:p>
            <a:r>
              <a:rPr lang="en-US"/>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lumMod val="60000"/>
                    <a:lumOff val="4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12" name="TextBox 11"/>
          <p:cNvSpPr txBox="1"/>
          <p:nvPr/>
        </p:nvSpPr>
        <p:spPr>
          <a:xfrm>
            <a:off x="898295" y="971253"/>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
        <p:nvSpPr>
          <p:cNvPr id="11" name="TextBox 10"/>
          <p:cNvSpPr txBox="1"/>
          <p:nvPr/>
        </p:nvSpPr>
        <p:spPr>
          <a:xfrm>
            <a:off x="9330490" y="2613787"/>
            <a:ext cx="801912" cy="1969770"/>
          </a:xfrm>
          <a:prstGeom prst="rect">
            <a:avLst/>
          </a:prstGeom>
          <a:noFill/>
        </p:spPr>
        <p:txBody>
          <a:bodyPr wrap="square" rtlCol="0">
            <a:spAutoFit/>
          </a:bodyPr>
          <a:lstStyle/>
          <a:p>
            <a:pPr algn="r"/>
            <a:r>
              <a:rPr lang="en-US" sz="12200" b="0" i="0" dirty="0">
                <a:solidFill>
                  <a:schemeClr val="accent1">
                    <a:lumMod val="60000"/>
                    <a:lumOff val="40000"/>
                  </a:schemeClr>
                </a:solidFill>
                <a:latin typeface="Arial"/>
                <a:ea typeface="+mj-ea"/>
                <a:cs typeface="+mj-cs"/>
              </a:rPr>
              <a:t>”</a:t>
            </a:r>
          </a:p>
        </p:txBody>
      </p:sp>
    </p:spTree>
    <p:extLst>
      <p:ext uri="{BB962C8B-B14F-4D97-AF65-F5344CB8AC3E}">
        <p14:creationId xmlns:p14="http://schemas.microsoft.com/office/powerpoint/2010/main" val="31803769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59"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0778374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6376574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3/17/2022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3541945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497771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89719152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Title">
    <p:spTree>
      <p:nvGrpSpPr>
        <p:cNvPr id="1" name=""/>
        <p:cNvGrpSpPr/>
        <p:nvPr/>
      </p:nvGrpSpPr>
      <p:grpSpPr>
        <a:xfrm>
          <a:off x="0" y="0"/>
          <a:ext cx="0" cy="0"/>
          <a:chOff x="0" y="0"/>
          <a:chExt cx="0" cy="0"/>
        </a:xfrm>
      </p:grpSpPr>
      <p:pic>
        <p:nvPicPr>
          <p:cNvPr id="5" name="Picture 2"/>
          <p:cNvPicPr>
            <a:picLocks noChangeAspect="1"/>
          </p:cNvPicPr>
          <p:nvPr userDrawn="1"/>
        </p:nvPicPr>
        <p:blipFill rotWithShape="1">
          <a:blip r:embed="rId2">
            <a:extLst>
              <a:ext uri="{28A0092B-C50C-407E-A947-70E740481C1C}">
                <a14:useLocalDpi xmlns:a14="http://schemas.microsoft.com/office/drawing/2010/main" val="0"/>
              </a:ext>
            </a:extLst>
          </a:blip>
          <a:srcRect l="12381" r="12500"/>
          <a:stretch/>
        </p:blipFill>
        <p:spPr bwMode="auto">
          <a:xfrm>
            <a:off x="0" y="0"/>
            <a:ext cx="12211352"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a:spLocks noGrp="1"/>
          </p:cNvSpPr>
          <p:nvPr>
            <p:ph idx="10"/>
          </p:nvPr>
        </p:nvSpPr>
        <p:spPr>
          <a:xfrm>
            <a:off x="661005" y="5435826"/>
            <a:ext cx="10889343" cy="1023032"/>
          </a:xfrm>
          <a:prstGeom prst="rect">
            <a:avLst/>
          </a:prstGeom>
        </p:spPr>
        <p:txBody>
          <a:bodyPr/>
          <a:lstStyle>
            <a:lvl1pPr marL="0" indent="0" algn="ctr">
              <a:buFontTx/>
              <a:buNone/>
              <a:defRPr sz="3800">
                <a:solidFill>
                  <a:schemeClr val="bg1"/>
                </a:solidFill>
                <a:latin typeface="Gentona Book" pitchFamily="2" charset="77"/>
              </a:defRPr>
            </a:lvl1pPr>
            <a:lvl2pPr marL="457200" indent="0">
              <a:buFontTx/>
              <a:buNone/>
              <a:defRPr/>
            </a:lvl2pPr>
            <a:lvl3pPr marL="914400" indent="0">
              <a:buFontTx/>
              <a:buNone/>
              <a:defRPr sz="2400"/>
            </a:lvl3pPr>
            <a:lvl4pPr marL="1371600" indent="0">
              <a:buFontTx/>
              <a:buNone/>
              <a:defRPr sz="2400"/>
            </a:lvl4pPr>
            <a:lvl5pPr marL="1828800" indent="0">
              <a:buFontTx/>
              <a:buNone/>
              <a:defRPr sz="2400"/>
            </a:lvl5pPr>
          </a:lstStyle>
          <a:p>
            <a:pPr lvl="0"/>
            <a:r>
              <a:rPr lang="en-US"/>
              <a:t>Click to edit Master text styles</a:t>
            </a:r>
          </a:p>
        </p:txBody>
      </p:sp>
      <p:sp>
        <p:nvSpPr>
          <p:cNvPr id="2" name="Title 1"/>
          <p:cNvSpPr>
            <a:spLocks noGrp="1"/>
          </p:cNvSpPr>
          <p:nvPr>
            <p:ph type="title"/>
          </p:nvPr>
        </p:nvSpPr>
        <p:spPr>
          <a:xfrm>
            <a:off x="838200" y="2513240"/>
            <a:ext cx="10515600" cy="796018"/>
          </a:xfrm>
          <a:prstGeom prst="rect">
            <a:avLst/>
          </a:prstGeom>
        </p:spPr>
        <p:txBody>
          <a:bodyPr/>
          <a:lstStyle>
            <a:lvl1pPr algn="ctr">
              <a:defRPr sz="4400" b="1">
                <a:solidFill>
                  <a:schemeClr val="bg1"/>
                </a:solidFill>
                <a:latin typeface="Gentona Book" pitchFamily="2" charset="77"/>
              </a:defRPr>
            </a:lvl1pPr>
          </a:lstStyle>
          <a:p>
            <a:r>
              <a:rPr lang="en-US"/>
              <a:t>Click to edit Master title style</a:t>
            </a:r>
            <a:endParaRPr lang="en-US" dirty="0"/>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rcRect/>
          <a:stretch/>
        </p:blipFill>
        <p:spPr>
          <a:xfrm>
            <a:off x="4888597" y="479035"/>
            <a:ext cx="2414807" cy="597925"/>
          </a:xfrm>
          <a:prstGeom prst="rect">
            <a:avLst/>
          </a:prstGeom>
        </p:spPr>
      </p:pic>
    </p:spTree>
    <p:extLst>
      <p:ext uri="{BB962C8B-B14F-4D97-AF65-F5344CB8AC3E}">
        <p14:creationId xmlns:p14="http://schemas.microsoft.com/office/powerpoint/2010/main" val="238640638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Title &amp; No Bullet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609600" y="1828800"/>
            <a:ext cx="11040533" cy="4673600"/>
          </a:xfrm>
          <a:prstGeom prst="rect">
            <a:avLst/>
          </a:prstGeom>
        </p:spPr>
        <p:txBody>
          <a:bodyPr/>
          <a:lstStyle>
            <a:lvl1pPr marL="0" indent="0">
              <a:buFontTx/>
              <a:buNone/>
              <a:defRPr sz="2600">
                <a:solidFill>
                  <a:schemeClr val="bg1"/>
                </a:solidFill>
                <a:latin typeface="Gentona Book" pitchFamily="2" charset="77"/>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a:t>Click to edit Master text styles</a:t>
            </a:r>
          </a:p>
        </p:txBody>
      </p:sp>
      <p:sp>
        <p:nvSpPr>
          <p:cNvPr id="18" name="Title 17"/>
          <p:cNvSpPr>
            <a:spLocks noGrp="1"/>
          </p:cNvSpPr>
          <p:nvPr>
            <p:ph type="title"/>
          </p:nvPr>
        </p:nvSpPr>
        <p:spPr>
          <a:xfrm>
            <a:off x="609600" y="457201"/>
            <a:ext cx="11040533" cy="1325563"/>
          </a:xfrm>
          <a:prstGeom prst="rect">
            <a:avLst/>
          </a:prstGeom>
        </p:spPr>
        <p:txBody>
          <a:bodyPr/>
          <a:lstStyle>
            <a:lvl1pPr>
              <a:defRPr>
                <a:solidFill>
                  <a:schemeClr val="bg1"/>
                </a:solidFill>
                <a:latin typeface="Gentona Boo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7425795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3310AF8-7DA9-4465-A20F-22EA6DA700AE}" type="datetimeFigureOut">
              <a:rPr lang="en-US" smtClean="0"/>
              <a:t>3/17/2022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A88B9D3-AD84-4B2E-AB1A-A61E230ED0C4}" type="slidenum">
              <a:rPr lang="en-US" smtClean="0"/>
              <a:t>‹#›</a:t>
            </a:fld>
            <a:endParaRPr lang="en-US"/>
          </a:p>
        </p:txBody>
      </p:sp>
    </p:spTree>
    <p:extLst>
      <p:ext uri="{BB962C8B-B14F-4D97-AF65-F5344CB8AC3E}">
        <p14:creationId xmlns:p14="http://schemas.microsoft.com/office/powerpoint/2010/main" val="201529468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userDrawn="1">
  <p:cSld name="Title &amp; NBullet white">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500" r="12500" b="70794"/>
          <a:stretch/>
        </p:blipFill>
        <p:spPr bwMode="auto">
          <a:xfrm>
            <a:off x="0" y="1"/>
            <a:ext cx="12192000" cy="2002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609600" y="2460171"/>
            <a:ext cx="11040533" cy="4042229"/>
          </a:xfrm>
          <a:prstGeom prst="rect">
            <a:avLst/>
          </a:prstGeom>
        </p:spPr>
        <p:txBody>
          <a:bodyPr/>
          <a:lstStyle>
            <a:lvl1pPr marL="0" indent="0">
              <a:buFontTx/>
              <a:buNone/>
              <a:defRPr sz="2600">
                <a:solidFill>
                  <a:srgbClr val="002060"/>
                </a:solidFill>
                <a:latin typeface="Gentona Book" pitchFamily="2" charset="77"/>
              </a:defRPr>
            </a:lvl1pPr>
            <a:lvl2pPr marL="457200" indent="0">
              <a:buFontTx/>
              <a:buNone/>
              <a:defRPr sz="2400">
                <a:solidFill>
                  <a:schemeClr val="bg1"/>
                </a:solidFill>
              </a:defRPr>
            </a:lvl2pPr>
            <a:lvl3pPr marL="914400" indent="0">
              <a:buFontTx/>
              <a:buNone/>
              <a:defRPr sz="2400">
                <a:solidFill>
                  <a:schemeClr val="bg1"/>
                </a:solidFill>
              </a:defRPr>
            </a:lvl3pPr>
            <a:lvl4pPr marL="1371600" indent="0">
              <a:buFontTx/>
              <a:buNone/>
              <a:defRPr sz="2400">
                <a:solidFill>
                  <a:schemeClr val="bg1"/>
                </a:solidFill>
              </a:defRPr>
            </a:lvl4pPr>
            <a:lvl5pPr marL="1828800" indent="0">
              <a:buFontTx/>
              <a:buNone/>
              <a:defRPr sz="2400">
                <a:solidFill>
                  <a:schemeClr val="bg1"/>
                </a:solidFill>
              </a:defRPr>
            </a:lvl5pPr>
          </a:lstStyle>
          <a:p>
            <a:pPr lvl="0"/>
            <a:r>
              <a:rPr lang="en-US"/>
              <a:t>Click to edit Master text styles</a:t>
            </a:r>
          </a:p>
        </p:txBody>
      </p:sp>
      <p:sp>
        <p:nvSpPr>
          <p:cNvPr id="18" name="Title 17"/>
          <p:cNvSpPr>
            <a:spLocks noGrp="1"/>
          </p:cNvSpPr>
          <p:nvPr>
            <p:ph type="title"/>
          </p:nvPr>
        </p:nvSpPr>
        <p:spPr>
          <a:xfrm>
            <a:off x="609600" y="457201"/>
            <a:ext cx="11040533" cy="1325563"/>
          </a:xfrm>
          <a:prstGeom prst="rect">
            <a:avLst/>
          </a:prstGeom>
        </p:spPr>
        <p:txBody>
          <a:bodyPr anchor="ctr" anchorCtr="0"/>
          <a:lstStyle>
            <a:lvl1pPr>
              <a:defRPr>
                <a:solidFill>
                  <a:schemeClr val="bg1"/>
                </a:solidFill>
                <a:latin typeface="Gentona Boo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114624810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itle &amp; Bullet Conten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Content Placeholder 2"/>
          <p:cNvSpPr>
            <a:spLocks noGrp="1"/>
          </p:cNvSpPr>
          <p:nvPr>
            <p:ph idx="1"/>
          </p:nvPr>
        </p:nvSpPr>
        <p:spPr>
          <a:xfrm>
            <a:off x="609600" y="1828800"/>
            <a:ext cx="11040533" cy="4673600"/>
          </a:xfrm>
          <a:prstGeom prst="rect">
            <a:avLst/>
          </a:prstGeom>
        </p:spPr>
        <p:txBody>
          <a:bodyPr/>
          <a:lstStyle>
            <a:lvl1pPr>
              <a:defRPr sz="2600">
                <a:solidFill>
                  <a:schemeClr val="bg1"/>
                </a:solidFill>
                <a:latin typeface="Gentona Book" pitchFamily="2" charset="77"/>
              </a:defRPr>
            </a:lvl1pPr>
            <a:lvl2pPr>
              <a:defRPr sz="2400">
                <a:solidFill>
                  <a:schemeClr val="bg1"/>
                </a:solidFill>
                <a:latin typeface="Gentona Book" pitchFamily="2" charset="77"/>
              </a:defRPr>
            </a:lvl2pPr>
            <a:lvl3pPr>
              <a:defRPr sz="2400">
                <a:solidFill>
                  <a:schemeClr val="bg1"/>
                </a:solidFill>
                <a:latin typeface="Gentona Book" pitchFamily="2" charset="77"/>
              </a:defRPr>
            </a:lvl3pPr>
            <a:lvl4pPr>
              <a:defRPr sz="2400">
                <a:solidFill>
                  <a:schemeClr val="bg1"/>
                </a:solidFill>
                <a:latin typeface="Gentona Book" pitchFamily="2" charset="77"/>
              </a:defRPr>
            </a:lvl4pPr>
            <a:lvl5pPr>
              <a:defRPr sz="2400">
                <a:solidFill>
                  <a:schemeClr val="bg1"/>
                </a:solidFill>
                <a:latin typeface="Gentona Book" pitchFamily="2" charset="77"/>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Title 1"/>
          <p:cNvSpPr>
            <a:spLocks noGrp="1"/>
          </p:cNvSpPr>
          <p:nvPr>
            <p:ph type="title"/>
          </p:nvPr>
        </p:nvSpPr>
        <p:spPr>
          <a:xfrm>
            <a:off x="609600" y="457201"/>
            <a:ext cx="11040533" cy="1325563"/>
          </a:xfrm>
          <a:prstGeom prst="rect">
            <a:avLst/>
          </a:prstGeom>
        </p:spPr>
        <p:txBody>
          <a:bodyPr/>
          <a:lstStyle>
            <a:lvl1pPr>
              <a:defRPr>
                <a:solidFill>
                  <a:schemeClr val="bg1"/>
                </a:solidFill>
                <a:latin typeface="Gentona Book" pitchFamily="2" charset="77"/>
              </a:defRPr>
            </a:lvl1pPr>
          </a:lstStyle>
          <a:p>
            <a:r>
              <a:rPr lang="en-US"/>
              <a:t>Click to edit Master title style</a:t>
            </a:r>
            <a:endParaRPr lang="en-US" dirty="0"/>
          </a:p>
        </p:txBody>
      </p:sp>
    </p:spTree>
    <p:extLst>
      <p:ext uri="{BB962C8B-B14F-4D97-AF65-F5344CB8AC3E}">
        <p14:creationId xmlns:p14="http://schemas.microsoft.com/office/powerpoint/2010/main" val="41293267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1_Blank">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a:extLst>
              <a:ext uri="{28A0092B-C50C-407E-A947-70E740481C1C}">
                <a14:useLocalDpi xmlns:a14="http://schemas.microsoft.com/office/drawing/2010/main" val="0"/>
              </a:ext>
            </a:extLst>
          </a:blip>
          <a:srcRect l="12500" r="12500"/>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307559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Blank White">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58865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9C646AA-F36E-4540-911D-FFFC0A0EF24A}" type="datetime1">
              <a:rPr lang="en-US" smtClean="0"/>
              <a:t>3/17/2022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4B7E4EF-A1BD-40F4-AB7B-04F084DD991D}" type="slidenum">
              <a:rPr lang="en-US" smtClean="0"/>
              <a:t>‹#›</a:t>
            </a:fld>
            <a:endParaRPr lang="en-US" dirty="0"/>
          </a:p>
        </p:txBody>
      </p:sp>
    </p:spTree>
    <p:extLst>
      <p:ext uri="{BB962C8B-B14F-4D97-AF65-F5344CB8AC3E}">
        <p14:creationId xmlns:p14="http://schemas.microsoft.com/office/powerpoint/2010/main" val="1823409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84960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3/17/2022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40193524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3/17/2022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581603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3/17/2022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5545592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3"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5" y="3129280"/>
            <a:ext cx="34010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3/17/2022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44170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91994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3.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6.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5">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7" name="Picture 6"/>
          <p:cNvPicPr>
            <a:picLocks noChangeAspect="1"/>
          </p:cNvPicPr>
          <p:nvPr/>
        </p:nvPicPr>
        <p:blipFill rotWithShape="1">
          <a:blip r:embed="rId26">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7">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8">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3/17/2022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pic>
        <p:nvPicPr>
          <p:cNvPr id="13" name="Picture 12">
            <a:extLst>
              <a:ext uri="{FF2B5EF4-FFF2-40B4-BE49-F238E27FC236}">
                <a16:creationId xmlns:a16="http://schemas.microsoft.com/office/drawing/2014/main" id="{E66E55B2-C8B3-4CDC-AE6E-E73D7364A82C}"/>
              </a:ext>
            </a:extLst>
          </p:cNvPr>
          <p:cNvPicPr>
            <a:picLocks noChangeAspect="1"/>
          </p:cNvPicPr>
          <p:nvPr userDrawn="1"/>
        </p:nvPicPr>
        <p:blipFill rotWithShape="1">
          <a:blip r:embed="rId29">
            <a:extLst>
              <a:ext uri="{28A0092B-C50C-407E-A947-70E740481C1C}">
                <a14:useLocalDpi xmlns:a14="http://schemas.microsoft.com/office/drawing/2010/main" val="0"/>
              </a:ext>
            </a:extLst>
          </a:blip>
          <a:srcRect l="12500" r="12500"/>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391456292"/>
      </p:ext>
    </p:extLst>
  </p:cSld>
  <p:clrMap bg1="dk1" tx1="lt1" bg2="dk2" tx2="lt2" accent1="accent1" accent2="accent2" accent3="accent3" accent4="accent4" accent5="accent5" accent6="accent6" hlink="hlink" folHlink="folHlink"/>
  <p:sldLayoutIdLst>
    <p:sldLayoutId id="2147483748" r:id="rId1"/>
    <p:sldLayoutId id="2147483749" r:id="rId2"/>
    <p:sldLayoutId id="2147483750" r:id="rId3"/>
    <p:sldLayoutId id="2147483751" r:id="rId4"/>
    <p:sldLayoutId id="2147483752" r:id="rId5"/>
    <p:sldLayoutId id="2147483753" r:id="rId6"/>
    <p:sldLayoutId id="2147483754" r:id="rId7"/>
    <p:sldLayoutId id="2147483755" r:id="rId8"/>
    <p:sldLayoutId id="2147483756" r:id="rId9"/>
    <p:sldLayoutId id="2147483757" r:id="rId10"/>
    <p:sldLayoutId id="2147483758" r:id="rId11"/>
    <p:sldLayoutId id="2147483759" r:id="rId12"/>
    <p:sldLayoutId id="2147483760" r:id="rId13"/>
    <p:sldLayoutId id="2147483761" r:id="rId14"/>
    <p:sldLayoutId id="2147483762" r:id="rId15"/>
    <p:sldLayoutId id="2147483763" r:id="rId16"/>
    <p:sldLayoutId id="2147483764" r:id="rId17"/>
    <p:sldLayoutId id="2147483765" r:id="rId18"/>
    <p:sldLayoutId id="2147483766" r:id="rId19"/>
    <p:sldLayoutId id="2147483767" r:id="rId20"/>
    <p:sldLayoutId id="2147483676" r:id="rId21"/>
    <p:sldLayoutId id="2147483675" r:id="rId22"/>
    <p:sldLayoutId id="2147483678" r:id="rId23"/>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lumMod val="60000"/>
            <a:lumOff val="4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17.jpg"/><Relationship Id="rId5" Type="http://schemas.openxmlformats.org/officeDocument/2006/relationships/image" Target="../media/image5.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2.png"/><Relationship Id="rId7" Type="http://schemas.openxmlformats.org/officeDocument/2006/relationships/diagramData" Target="../diagrams/data3.xml"/><Relationship Id="rId2" Type="http://schemas.openxmlformats.org/officeDocument/2006/relationships/notesSlide" Target="../notesSlides/notesSlide8.xml"/><Relationship Id="rId1" Type="http://schemas.openxmlformats.org/officeDocument/2006/relationships/slideLayout" Target="../slideLayouts/slideLayout19.xml"/><Relationship Id="rId6" Type="http://schemas.openxmlformats.org/officeDocument/2006/relationships/image" Target="../media/image5.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3.png"/><Relationship Id="rId9" Type="http://schemas.openxmlformats.org/officeDocument/2006/relationships/diagramQuickStyle" Target="../diagrams/quickStyle3.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2.png"/><Relationship Id="rId7" Type="http://schemas.openxmlformats.org/officeDocument/2006/relationships/diagramData" Target="../diagrams/data1.xml"/><Relationship Id="rId2" Type="http://schemas.openxmlformats.org/officeDocument/2006/relationships/notesSlide" Target="../notesSlides/notesSlide2.xml"/><Relationship Id="rId1" Type="http://schemas.openxmlformats.org/officeDocument/2006/relationships/slideLayout" Target="../slideLayouts/slideLayout19.xml"/><Relationship Id="rId6" Type="http://schemas.openxmlformats.org/officeDocument/2006/relationships/image" Target="../media/image5.png"/><Relationship Id="rId11" Type="http://schemas.microsoft.com/office/2007/relationships/diagramDrawing" Target="../diagrams/drawing1.xml"/><Relationship Id="rId5" Type="http://schemas.openxmlformats.org/officeDocument/2006/relationships/image" Target="../media/image4.png"/><Relationship Id="rId10" Type="http://schemas.openxmlformats.org/officeDocument/2006/relationships/diagramColors" Target="../diagrams/colors1.xml"/><Relationship Id="rId4" Type="http://schemas.openxmlformats.org/officeDocument/2006/relationships/image" Target="../media/image3.png"/><Relationship Id="rId9"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9.xml"/></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9.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8.xml"/><Relationship Id="rId1" Type="http://schemas.openxmlformats.org/officeDocument/2006/relationships/slideLayout" Target="../slideLayouts/slideLayout2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4.xml.rels><?xml version="1.0" encoding="UTF-8" standalone="yes"?>
<Relationships xmlns="http://schemas.openxmlformats.org/package/2006/relationships"><Relationship Id="rId8" Type="http://schemas.openxmlformats.org/officeDocument/2006/relationships/diagramLayout" Target="../diagrams/layout5.xml"/><Relationship Id="rId3" Type="http://schemas.openxmlformats.org/officeDocument/2006/relationships/image" Target="../media/image2.png"/><Relationship Id="rId7" Type="http://schemas.openxmlformats.org/officeDocument/2006/relationships/diagramData" Target="../diagrams/data5.xml"/><Relationship Id="rId2" Type="http://schemas.openxmlformats.org/officeDocument/2006/relationships/notesSlide" Target="../notesSlides/notesSlide19.xml"/><Relationship Id="rId1" Type="http://schemas.openxmlformats.org/officeDocument/2006/relationships/slideLayout" Target="../slideLayouts/slideLayout19.xml"/><Relationship Id="rId6" Type="http://schemas.openxmlformats.org/officeDocument/2006/relationships/image" Target="../media/image5.png"/><Relationship Id="rId11" Type="http://schemas.microsoft.com/office/2007/relationships/diagramDrawing" Target="../diagrams/drawing5.xml"/><Relationship Id="rId5" Type="http://schemas.openxmlformats.org/officeDocument/2006/relationships/image" Target="../media/image4.png"/><Relationship Id="rId10" Type="http://schemas.openxmlformats.org/officeDocument/2006/relationships/diagramColors" Target="../diagrams/colors5.xml"/><Relationship Id="rId4" Type="http://schemas.openxmlformats.org/officeDocument/2006/relationships/image" Target="../media/image3.png"/><Relationship Id="rId9" Type="http://schemas.openxmlformats.org/officeDocument/2006/relationships/diagramQuickStyle" Target="../diagrams/quickStyle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15.png"/><Relationship Id="rId5" Type="http://schemas.openxmlformats.org/officeDocument/2006/relationships/image" Target="../media/image5.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9.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9.xml"/><Relationship Id="rId6" Type="http://schemas.openxmlformats.org/officeDocument/2006/relationships/image" Target="../media/image16.png"/><Relationship Id="rId5" Type="http://schemas.openxmlformats.org/officeDocument/2006/relationships/image" Target="../media/image5.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a:t>An Overview of Systematic Reviews</a:t>
            </a:r>
          </a:p>
        </p:txBody>
      </p:sp>
      <p:sp>
        <p:nvSpPr>
          <p:cNvPr id="9" name="Subtitle 8">
            <a:extLst>
              <a:ext uri="{FF2B5EF4-FFF2-40B4-BE49-F238E27FC236}">
                <a16:creationId xmlns:a16="http://schemas.microsoft.com/office/drawing/2014/main" id="{6D56AABD-1502-4ADE-8790-E37660DB48A3}"/>
              </a:ext>
            </a:extLst>
          </p:cNvPr>
          <p:cNvSpPr>
            <a:spLocks noGrp="1"/>
          </p:cNvSpPr>
          <p:nvPr>
            <p:ph type="subTitle" idx="1"/>
          </p:nvPr>
        </p:nvSpPr>
        <p:spPr>
          <a:xfrm>
            <a:off x="1154955" y="4777379"/>
            <a:ext cx="8825658" cy="1398133"/>
          </a:xfrm>
        </p:spPr>
        <p:txBody>
          <a:bodyPr>
            <a:normAutofit/>
          </a:bodyPr>
          <a:lstStyle/>
          <a:p>
            <a:r>
              <a:rPr lang="en-US" cap="none" dirty="0"/>
              <a:t>Alia DeLong, Ph.D.</a:t>
            </a:r>
          </a:p>
          <a:p>
            <a:r>
              <a:rPr lang="en-US" cap="none" dirty="0"/>
              <a:t>March 2, 2022</a:t>
            </a:r>
          </a:p>
          <a:p>
            <a:r>
              <a:rPr lang="en-US" cap="none" dirty="0"/>
              <a:t>FYC6802 guest lecture</a:t>
            </a:r>
          </a:p>
        </p:txBody>
      </p:sp>
    </p:spTree>
    <p:extLst>
      <p:ext uri="{BB962C8B-B14F-4D97-AF65-F5344CB8AC3E}">
        <p14:creationId xmlns:p14="http://schemas.microsoft.com/office/powerpoint/2010/main" val="34955793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0" name="Picture 9">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5" name="Content Placeholder 4" descr="Diagram&#10;&#10;Description automatically generated">
            <a:extLst>
              <a:ext uri="{FF2B5EF4-FFF2-40B4-BE49-F238E27FC236}">
                <a16:creationId xmlns:a16="http://schemas.microsoft.com/office/drawing/2014/main" id="{6563C520-26D1-4A57-8E05-48A37FBE25C4}"/>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2045085" y="304165"/>
            <a:ext cx="8554511" cy="6096635"/>
          </a:xfrm>
        </p:spPr>
      </p:pic>
    </p:spTree>
    <p:extLst>
      <p:ext uri="{BB962C8B-B14F-4D97-AF65-F5344CB8AC3E}">
        <p14:creationId xmlns:p14="http://schemas.microsoft.com/office/powerpoint/2010/main" val="4274764208"/>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3" name="Picture 12">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5" name="Oval 14">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7" name="Picture 16">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9" name="Picture 18">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1" name="Rectangle 20">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3" name="Rectangle 22">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7"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6" name="Title 5">
            <a:extLst>
              <a:ext uri="{FF2B5EF4-FFF2-40B4-BE49-F238E27FC236}">
                <a16:creationId xmlns:a16="http://schemas.microsoft.com/office/drawing/2014/main" id="{851853A0-766F-4182-BC91-E69466A65DB1}"/>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lnSpc>
                <a:spcPct val="90000"/>
              </a:lnSpc>
            </a:pPr>
            <a:r>
              <a:rPr lang="en-US" sz="4400" dirty="0"/>
              <a:t>Who will feed our future? A systematic literature review of new and beginning organic farmers</a:t>
            </a:r>
          </a:p>
        </p:txBody>
      </p:sp>
      <p:sp>
        <p:nvSpPr>
          <p:cNvPr id="4" name="Text Placeholder 3">
            <a:extLst>
              <a:ext uri="{FF2B5EF4-FFF2-40B4-BE49-F238E27FC236}">
                <a16:creationId xmlns:a16="http://schemas.microsoft.com/office/drawing/2014/main" id="{057047B5-525C-4F73-8F80-629AA3C55956}"/>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endParaRPr lang="en-US" sz="2400">
              <a:solidFill>
                <a:schemeClr val="bg2"/>
              </a:solidFill>
            </a:endParaRPr>
          </a:p>
        </p:txBody>
      </p:sp>
    </p:spTree>
    <p:extLst>
      <p:ext uri="{BB962C8B-B14F-4D97-AF65-F5344CB8AC3E}">
        <p14:creationId xmlns:p14="http://schemas.microsoft.com/office/powerpoint/2010/main" val="31687317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AA2D35-9DDE-4E81-A9B6-2D98558204F6}"/>
              </a:ext>
            </a:extLst>
          </p:cNvPr>
          <p:cNvSpPr>
            <a:spLocks noGrp="1"/>
          </p:cNvSpPr>
          <p:nvPr>
            <p:ph type="title"/>
          </p:nvPr>
        </p:nvSpPr>
        <p:spPr/>
        <p:txBody>
          <a:bodyPr/>
          <a:lstStyle/>
          <a:p>
            <a:r>
              <a:rPr lang="en-US" dirty="0"/>
              <a:t>Background information</a:t>
            </a:r>
          </a:p>
        </p:txBody>
      </p:sp>
      <p:graphicFrame>
        <p:nvGraphicFramePr>
          <p:cNvPr id="13" name="Content Placeholder 2">
            <a:extLst>
              <a:ext uri="{FF2B5EF4-FFF2-40B4-BE49-F238E27FC236}">
                <a16:creationId xmlns:a16="http://schemas.microsoft.com/office/drawing/2014/main" id="{E4F7AFC3-21C7-42CA-9156-5687855A21B5}"/>
              </a:ext>
            </a:extLst>
          </p:cNvPr>
          <p:cNvGraphicFramePr>
            <a:graphicFrameLocks noGrp="1"/>
          </p:cNvGraphicFramePr>
          <p:nvPr>
            <p:ph idx="1"/>
            <p:extLst>
              <p:ext uri="{D42A27DB-BD31-4B8C-83A1-F6EECF244321}">
                <p14:modId xmlns:p14="http://schemas.microsoft.com/office/powerpoint/2010/main" val="3280291181"/>
              </p:ext>
            </p:extLst>
          </p:nvPr>
        </p:nvGraphicFramePr>
        <p:xfrm>
          <a:off x="1103313" y="2052638"/>
          <a:ext cx="8947150" cy="41957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379581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9" name="Picture 28">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1" name="Picture 30">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3" name="Oval 32">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35" name="Picture 34">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37" name="Picture 36">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39" name="Rectangle 38">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1" name="Rectangle 40">
            <a:extLst>
              <a:ext uri="{FF2B5EF4-FFF2-40B4-BE49-F238E27FC236}">
                <a16:creationId xmlns:a16="http://schemas.microsoft.com/office/drawing/2014/main" id="{935B8EF4-1A59-4D23-9073-CC822D6C324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236D35CF-814A-450F-B29B-06B715C3E100}"/>
              </a:ext>
            </a:extLst>
          </p:cNvPr>
          <p:cNvSpPr>
            <a:spLocks noGrp="1"/>
          </p:cNvSpPr>
          <p:nvPr>
            <p:ph type="title"/>
          </p:nvPr>
        </p:nvSpPr>
        <p:spPr>
          <a:xfrm>
            <a:off x="648929" y="965200"/>
            <a:ext cx="3505495" cy="4773613"/>
          </a:xfrm>
        </p:spPr>
        <p:txBody>
          <a:bodyPr vert="horz" lIns="91440" tIns="45720" rIns="91440" bIns="45720" rtlCol="0" anchor="ctr">
            <a:normAutofit/>
          </a:bodyPr>
          <a:lstStyle/>
          <a:p>
            <a:r>
              <a:rPr lang="en-US">
                <a:solidFill>
                  <a:srgbClr val="EBEBEB"/>
                </a:solidFill>
                <a:latin typeface="+mj-lt"/>
              </a:rPr>
              <a:t>What is a systematic literature review?</a:t>
            </a:r>
          </a:p>
        </p:txBody>
      </p:sp>
      <p:sp>
        <p:nvSpPr>
          <p:cNvPr id="43" name="Rectangle 42">
            <a:extLst>
              <a:ext uri="{FF2B5EF4-FFF2-40B4-BE49-F238E27FC236}">
                <a16:creationId xmlns:a16="http://schemas.microsoft.com/office/drawing/2014/main" id="{F05075F9-95DE-4EE5-8B27-45016C98C1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45" name="Rounded Rectangle 9">
            <a:extLst>
              <a:ext uri="{FF2B5EF4-FFF2-40B4-BE49-F238E27FC236}">
                <a16:creationId xmlns:a16="http://schemas.microsoft.com/office/drawing/2014/main" id="{F1FA2CDB-3235-4224-8583-449FAD4E76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cap="sq">
            <a:solidFill>
              <a:schemeClr val="bg1">
                <a:lumMod val="75000"/>
              </a:schemeClr>
            </a:solidFill>
            <a:miter lim="800000"/>
          </a:ln>
          <a:effectLst>
            <a:outerShdw blurRad="63500" dist="25400" dir="5400000" algn="tl" rotWithShape="0">
              <a:srgbClr val="000000">
                <a:alpha val="3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634317E1-B08F-401E-8A71-42E0BF6B65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Content Placeholder 4">
            <a:extLst>
              <a:ext uri="{FF2B5EF4-FFF2-40B4-BE49-F238E27FC236}">
                <a16:creationId xmlns:a16="http://schemas.microsoft.com/office/drawing/2014/main" id="{EA7B7F03-AF55-4220-8758-97C61C8CF7CE}"/>
              </a:ext>
            </a:extLst>
          </p:cNvPr>
          <p:cNvGraphicFramePr>
            <a:graphicFrameLocks noGrp="1"/>
          </p:cNvGraphicFramePr>
          <p:nvPr>
            <p:ph idx="1"/>
            <p:extLst>
              <p:ext uri="{D42A27DB-BD31-4B8C-83A1-F6EECF244321}">
                <p14:modId xmlns:p14="http://schemas.microsoft.com/office/powerpoint/2010/main" val="329521684"/>
              </p:ext>
            </p:extLst>
          </p:nvPr>
        </p:nvGraphicFramePr>
        <p:xfrm>
          <a:off x="5608638" y="965200"/>
          <a:ext cx="5614987" cy="4773613"/>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44276292"/>
      </p:ext>
    </p:extLst>
  </p:cSld>
  <p:clrMapOvr>
    <a:overrideClrMapping bg1="lt1" tx1="dk1" bg2="lt2" tx2="dk2" accent1="accent1" accent2="accent2" accent3="accent3" accent4="accent4" accent5="accent5" accent6="accent6" hlink="hlink" folHlink="folHlink"/>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A screenshot of a cell phone&#10;&#10;Description automatically generated">
            <a:extLst>
              <a:ext uri="{FF2B5EF4-FFF2-40B4-BE49-F238E27FC236}">
                <a16:creationId xmlns:a16="http://schemas.microsoft.com/office/drawing/2014/main" id="{22E40C36-777C-4959-BBFC-A6FFC52CA26D}"/>
              </a:ext>
            </a:extLst>
          </p:cNvPr>
          <p:cNvPicPr>
            <a:picLocks noGrp="1"/>
          </p:cNvPicPr>
          <p:nvPr>
            <p:ph idx="1"/>
          </p:nvPr>
        </p:nvPicPr>
        <p:blipFill rotWithShape="1">
          <a:blip r:embed="rId3">
            <a:extLst>
              <a:ext uri="{28A0092B-C50C-407E-A947-70E740481C1C}">
                <a14:useLocalDpi xmlns:a14="http://schemas.microsoft.com/office/drawing/2010/main" val="0"/>
              </a:ext>
            </a:extLst>
          </a:blip>
          <a:stretch/>
        </p:blipFill>
        <p:spPr>
          <a:xfrm>
            <a:off x="2637183" y="1033669"/>
            <a:ext cx="6387548" cy="5476925"/>
          </a:xfrm>
        </p:spPr>
      </p:pic>
      <p:sp>
        <p:nvSpPr>
          <p:cNvPr id="3" name="Title 2">
            <a:extLst>
              <a:ext uri="{FF2B5EF4-FFF2-40B4-BE49-F238E27FC236}">
                <a16:creationId xmlns:a16="http://schemas.microsoft.com/office/drawing/2014/main" id="{4C425884-AD4F-4F95-A33F-4B4453E038D7}"/>
              </a:ext>
            </a:extLst>
          </p:cNvPr>
          <p:cNvSpPr>
            <a:spLocks noGrp="1"/>
          </p:cNvSpPr>
          <p:nvPr>
            <p:ph type="title"/>
          </p:nvPr>
        </p:nvSpPr>
        <p:spPr>
          <a:xfrm>
            <a:off x="575733" y="82362"/>
            <a:ext cx="11040533" cy="1325563"/>
          </a:xfrm>
        </p:spPr>
        <p:txBody>
          <a:bodyPr/>
          <a:lstStyle/>
          <a:p>
            <a:r>
              <a:rPr lang="en-US" dirty="0">
                <a:solidFill>
                  <a:schemeClr val="tx1"/>
                </a:solidFill>
              </a:rPr>
              <a:t>Systematic literature review process</a:t>
            </a:r>
          </a:p>
        </p:txBody>
      </p:sp>
    </p:spTree>
    <p:extLst>
      <p:ext uri="{BB962C8B-B14F-4D97-AF65-F5344CB8AC3E}">
        <p14:creationId xmlns:p14="http://schemas.microsoft.com/office/powerpoint/2010/main" val="31398007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06C109-6691-465F-833C-8AAE4D714552}"/>
              </a:ext>
            </a:extLst>
          </p:cNvPr>
          <p:cNvSpPr>
            <a:spLocks noGrp="1"/>
          </p:cNvSpPr>
          <p:nvPr>
            <p:ph type="title"/>
          </p:nvPr>
        </p:nvSpPr>
        <p:spPr>
          <a:xfrm>
            <a:off x="646111" y="0"/>
            <a:ext cx="9404723" cy="1400530"/>
          </a:xfrm>
        </p:spPr>
        <p:txBody>
          <a:bodyPr/>
          <a:lstStyle/>
          <a:p>
            <a:r>
              <a:rPr lang="en-US" dirty="0"/>
              <a:t>Analysis: Socio-Ecological Model</a:t>
            </a:r>
          </a:p>
        </p:txBody>
      </p:sp>
      <p:pic>
        <p:nvPicPr>
          <p:cNvPr id="9" name="Content Placeholder 8" descr="A close up of a logo&#10;&#10;Description automatically generated">
            <a:extLst>
              <a:ext uri="{FF2B5EF4-FFF2-40B4-BE49-F238E27FC236}">
                <a16:creationId xmlns:a16="http://schemas.microsoft.com/office/drawing/2014/main" id="{E5A085E1-F3F6-4EC6-BDBA-30C7802602A0}"/>
              </a:ext>
            </a:extLst>
          </p:cNvPr>
          <p:cNvPicPr>
            <a:picLocks noChangeAspect="1"/>
          </p:cNvPicPr>
          <p:nvPr/>
        </p:nvPicPr>
        <p:blipFill>
          <a:blip r:embed="rId3"/>
          <a:stretch>
            <a:fillRect/>
          </a:stretch>
        </p:blipFill>
        <p:spPr>
          <a:xfrm>
            <a:off x="3202699" y="821635"/>
            <a:ext cx="5786601" cy="5820375"/>
          </a:xfrm>
          <a:prstGeom prst="rect">
            <a:avLst/>
          </a:prstGeom>
        </p:spPr>
      </p:pic>
    </p:spTree>
    <p:extLst>
      <p:ext uri="{BB962C8B-B14F-4D97-AF65-F5344CB8AC3E}">
        <p14:creationId xmlns:p14="http://schemas.microsoft.com/office/powerpoint/2010/main" val="29734115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91000"/>
                <a:satMod val="164000"/>
                <a:lumMod val="74000"/>
              </a:schemeClr>
              <a:schemeClr val="bg2">
                <a:hueMod val="124000"/>
                <a:satMod val="140000"/>
                <a:lumMod val="142000"/>
              </a:schemeClr>
            </a:duotone>
          </a:blip>
          <a:stretch/>
        </a:blipFill>
        <a:effectLst/>
      </p:bgPr>
    </p:bg>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2" name="Picture 11">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15">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7">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19">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useBgFill="1">
        <p:nvSpPr>
          <p:cNvPr id="22" name="Rectangle 21">
            <a:extLst>
              <a:ext uri="{FF2B5EF4-FFF2-40B4-BE49-F238E27FC236}">
                <a16:creationId xmlns:a16="http://schemas.microsoft.com/office/drawing/2014/main" id="{C28D0172-F2E0-4763-9C35-F022664959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F6FB2B2-CE21-407F-B22E-302DADC2C3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055533"/>
            <a:ext cx="12192000" cy="2802467"/>
          </a:xfrm>
          <a:custGeom>
            <a:avLst/>
            <a:gdLst>
              <a:gd name="connsiteX0" fmla="*/ 1 w 12192000"/>
              <a:gd name="connsiteY0" fmla="*/ 0 h 2802467"/>
              <a:gd name="connsiteX1" fmla="*/ 71932 w 12192000"/>
              <a:gd name="connsiteY1" fmla="*/ 12261 h 2802467"/>
              <a:gd name="connsiteX2" fmla="*/ 282848 w 12192000"/>
              <a:gd name="connsiteY2" fmla="*/ 48342 h 2802467"/>
              <a:gd name="connsiteX3" fmla="*/ 436464 w 12192000"/>
              <a:gd name="connsiteY3" fmla="*/ 73565 h 2802467"/>
              <a:gd name="connsiteX4" fmla="*/ 619339 w 12192000"/>
              <a:gd name="connsiteY4" fmla="*/ 100188 h 2802467"/>
              <a:gd name="connsiteX5" fmla="*/ 836351 w 12192000"/>
              <a:gd name="connsiteY5" fmla="*/ 132066 h 2802467"/>
              <a:gd name="connsiteX6" fmla="*/ 1076528 w 12192000"/>
              <a:gd name="connsiteY6" fmla="*/ 165696 h 2802467"/>
              <a:gd name="connsiteX7" fmla="*/ 1347183 w 12192000"/>
              <a:gd name="connsiteY7" fmla="*/ 201077 h 2802467"/>
              <a:gd name="connsiteX8" fmla="*/ 1642223 w 12192000"/>
              <a:gd name="connsiteY8" fmla="*/ 238560 h 2802467"/>
              <a:gd name="connsiteX9" fmla="*/ 1962864 w 12192000"/>
              <a:gd name="connsiteY9" fmla="*/ 276043 h 2802467"/>
              <a:gd name="connsiteX10" fmla="*/ 2304232 w 12192000"/>
              <a:gd name="connsiteY10" fmla="*/ 314226 h 2802467"/>
              <a:gd name="connsiteX11" fmla="*/ 2672421 w 12192000"/>
              <a:gd name="connsiteY11" fmla="*/ 349608 h 2802467"/>
              <a:gd name="connsiteX12" fmla="*/ 3057678 w 12192000"/>
              <a:gd name="connsiteY12" fmla="*/ 383587 h 2802467"/>
              <a:gd name="connsiteX13" fmla="*/ 3464881 w 12192000"/>
              <a:gd name="connsiteY13" fmla="*/ 414415 h 2802467"/>
              <a:gd name="connsiteX14" fmla="*/ 3889152 w 12192000"/>
              <a:gd name="connsiteY14" fmla="*/ 443840 h 2802467"/>
              <a:gd name="connsiteX15" fmla="*/ 4331710 w 12192000"/>
              <a:gd name="connsiteY15" fmla="*/ 471515 h 2802467"/>
              <a:gd name="connsiteX16" fmla="*/ 4558476 w 12192000"/>
              <a:gd name="connsiteY16" fmla="*/ 481323 h 2802467"/>
              <a:gd name="connsiteX17" fmla="*/ 4790118 w 12192000"/>
              <a:gd name="connsiteY17" fmla="*/ 492183 h 2802467"/>
              <a:gd name="connsiteX18" fmla="*/ 5025418 w 12192000"/>
              <a:gd name="connsiteY18" fmla="*/ 502342 h 2802467"/>
              <a:gd name="connsiteX19" fmla="*/ 5261937 w 12192000"/>
              <a:gd name="connsiteY19" fmla="*/ 508998 h 2802467"/>
              <a:gd name="connsiteX20" fmla="*/ 5503332 w 12192000"/>
              <a:gd name="connsiteY20" fmla="*/ 514953 h 2802467"/>
              <a:gd name="connsiteX21" fmla="*/ 5747166 w 12192000"/>
              <a:gd name="connsiteY21" fmla="*/ 521259 h 2802467"/>
              <a:gd name="connsiteX22" fmla="*/ 5995877 w 12192000"/>
              <a:gd name="connsiteY22" fmla="*/ 525462 h 2802467"/>
              <a:gd name="connsiteX23" fmla="*/ 6247026 w 12192000"/>
              <a:gd name="connsiteY23" fmla="*/ 525462 h 2802467"/>
              <a:gd name="connsiteX24" fmla="*/ 6500613 w 12192000"/>
              <a:gd name="connsiteY24" fmla="*/ 527564 h 2802467"/>
              <a:gd name="connsiteX25" fmla="*/ 6756639 w 12192000"/>
              <a:gd name="connsiteY25" fmla="*/ 525462 h 2802467"/>
              <a:gd name="connsiteX26" fmla="*/ 7016322 w 12192000"/>
              <a:gd name="connsiteY26" fmla="*/ 521259 h 2802467"/>
              <a:gd name="connsiteX27" fmla="*/ 7276005 w 12192000"/>
              <a:gd name="connsiteY27" fmla="*/ 517405 h 2802467"/>
              <a:gd name="connsiteX28" fmla="*/ 7539345 w 12192000"/>
              <a:gd name="connsiteY28" fmla="*/ 508998 h 2802467"/>
              <a:gd name="connsiteX29" fmla="*/ 7805124 w 12192000"/>
              <a:gd name="connsiteY29" fmla="*/ 500240 h 2802467"/>
              <a:gd name="connsiteX30" fmla="*/ 8070903 w 12192000"/>
              <a:gd name="connsiteY30" fmla="*/ 490081 h 2802467"/>
              <a:gd name="connsiteX31" fmla="*/ 8339121 w 12192000"/>
              <a:gd name="connsiteY31" fmla="*/ 475719 h 2802467"/>
              <a:gd name="connsiteX32" fmla="*/ 8609776 w 12192000"/>
              <a:gd name="connsiteY32" fmla="*/ 458553 h 2802467"/>
              <a:gd name="connsiteX33" fmla="*/ 8881651 w 12192000"/>
              <a:gd name="connsiteY33" fmla="*/ 442089 h 2802467"/>
              <a:gd name="connsiteX34" fmla="*/ 9153526 w 12192000"/>
              <a:gd name="connsiteY34" fmla="*/ 421070 h 2802467"/>
              <a:gd name="connsiteX35" fmla="*/ 9429058 w 12192000"/>
              <a:gd name="connsiteY35" fmla="*/ 395848 h 2802467"/>
              <a:gd name="connsiteX36" fmla="*/ 9700933 w 12192000"/>
              <a:gd name="connsiteY36" fmla="*/ 370626 h 2802467"/>
              <a:gd name="connsiteX37" fmla="*/ 9977684 w 12192000"/>
              <a:gd name="connsiteY37" fmla="*/ 341550 h 2802467"/>
              <a:gd name="connsiteX38" fmla="*/ 10255655 w 12192000"/>
              <a:gd name="connsiteY38" fmla="*/ 309672 h 2802467"/>
              <a:gd name="connsiteX39" fmla="*/ 10529968 w 12192000"/>
              <a:gd name="connsiteY39" fmla="*/ 276043 h 2802467"/>
              <a:gd name="connsiteX40" fmla="*/ 10807939 w 12192000"/>
              <a:gd name="connsiteY40" fmla="*/ 236808 h 2802467"/>
              <a:gd name="connsiteX41" fmla="*/ 11084690 w 12192000"/>
              <a:gd name="connsiteY41" fmla="*/ 194771 h 2802467"/>
              <a:gd name="connsiteX42" fmla="*/ 11362661 w 12192000"/>
              <a:gd name="connsiteY42" fmla="*/ 153085 h 2802467"/>
              <a:gd name="connsiteX43" fmla="*/ 11639412 w 12192000"/>
              <a:gd name="connsiteY43" fmla="*/ 104392 h 2802467"/>
              <a:gd name="connsiteX44" fmla="*/ 11914945 w 12192000"/>
              <a:gd name="connsiteY44" fmla="*/ 54648 h 2802467"/>
              <a:gd name="connsiteX45" fmla="*/ 12191696 w 12192000"/>
              <a:gd name="connsiteY45" fmla="*/ 2452 h 2802467"/>
              <a:gd name="connsiteX46" fmla="*/ 12191696 w 12192000"/>
              <a:gd name="connsiteY46" fmla="*/ 2236410 h 2802467"/>
              <a:gd name="connsiteX47" fmla="*/ 12192000 w 12192000"/>
              <a:gd name="connsiteY47" fmla="*/ 2236410 h 2802467"/>
              <a:gd name="connsiteX48" fmla="*/ 12192000 w 12192000"/>
              <a:gd name="connsiteY48" fmla="*/ 2802467 h 2802467"/>
              <a:gd name="connsiteX49" fmla="*/ 12191696 w 12192000"/>
              <a:gd name="connsiteY49" fmla="*/ 2802467 h 2802467"/>
              <a:gd name="connsiteX50" fmla="*/ 0 w 12192000"/>
              <a:gd name="connsiteY50" fmla="*/ 2802467 h 2802467"/>
              <a:gd name="connsiteX51" fmla="*/ 0 w 12192000"/>
              <a:gd name="connsiteY51" fmla="*/ 2236410 h 2802467"/>
              <a:gd name="connsiteX52" fmla="*/ 1 w 12192000"/>
              <a:gd name="connsiteY52" fmla="*/ 2236410 h 2802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12192000" h="2802467">
                <a:moveTo>
                  <a:pt x="1" y="0"/>
                </a:moveTo>
                <a:lnTo>
                  <a:pt x="71932" y="12261"/>
                </a:lnTo>
                <a:lnTo>
                  <a:pt x="282848" y="48342"/>
                </a:lnTo>
                <a:lnTo>
                  <a:pt x="436464" y="73565"/>
                </a:lnTo>
                <a:lnTo>
                  <a:pt x="619339" y="100188"/>
                </a:lnTo>
                <a:lnTo>
                  <a:pt x="836351" y="132066"/>
                </a:lnTo>
                <a:lnTo>
                  <a:pt x="1076528" y="165696"/>
                </a:lnTo>
                <a:lnTo>
                  <a:pt x="1347183" y="201077"/>
                </a:lnTo>
                <a:lnTo>
                  <a:pt x="1642223" y="238560"/>
                </a:lnTo>
                <a:lnTo>
                  <a:pt x="1962864" y="276043"/>
                </a:lnTo>
                <a:lnTo>
                  <a:pt x="2304232" y="314226"/>
                </a:lnTo>
                <a:lnTo>
                  <a:pt x="2672421" y="349608"/>
                </a:lnTo>
                <a:lnTo>
                  <a:pt x="3057678" y="383587"/>
                </a:lnTo>
                <a:lnTo>
                  <a:pt x="3464881" y="414415"/>
                </a:lnTo>
                <a:lnTo>
                  <a:pt x="3889152" y="443840"/>
                </a:lnTo>
                <a:lnTo>
                  <a:pt x="4331710" y="471515"/>
                </a:lnTo>
                <a:lnTo>
                  <a:pt x="4558476" y="481323"/>
                </a:lnTo>
                <a:lnTo>
                  <a:pt x="4790118" y="492183"/>
                </a:lnTo>
                <a:lnTo>
                  <a:pt x="5025418" y="502342"/>
                </a:lnTo>
                <a:lnTo>
                  <a:pt x="5261937" y="508998"/>
                </a:lnTo>
                <a:lnTo>
                  <a:pt x="5503332" y="514953"/>
                </a:lnTo>
                <a:lnTo>
                  <a:pt x="5747166" y="521259"/>
                </a:lnTo>
                <a:lnTo>
                  <a:pt x="5995877" y="525462"/>
                </a:lnTo>
                <a:lnTo>
                  <a:pt x="6247026" y="525462"/>
                </a:lnTo>
                <a:lnTo>
                  <a:pt x="6500613" y="527564"/>
                </a:lnTo>
                <a:lnTo>
                  <a:pt x="6756639" y="525462"/>
                </a:lnTo>
                <a:lnTo>
                  <a:pt x="7016322" y="521259"/>
                </a:lnTo>
                <a:lnTo>
                  <a:pt x="7276005" y="517405"/>
                </a:lnTo>
                <a:lnTo>
                  <a:pt x="7539345" y="508998"/>
                </a:lnTo>
                <a:lnTo>
                  <a:pt x="7805124" y="500240"/>
                </a:lnTo>
                <a:lnTo>
                  <a:pt x="8070903" y="490081"/>
                </a:lnTo>
                <a:lnTo>
                  <a:pt x="8339121" y="475719"/>
                </a:lnTo>
                <a:lnTo>
                  <a:pt x="8609776" y="458553"/>
                </a:lnTo>
                <a:lnTo>
                  <a:pt x="8881651" y="442089"/>
                </a:lnTo>
                <a:lnTo>
                  <a:pt x="9153526" y="421070"/>
                </a:lnTo>
                <a:lnTo>
                  <a:pt x="9429058" y="395848"/>
                </a:lnTo>
                <a:lnTo>
                  <a:pt x="9700933" y="370626"/>
                </a:lnTo>
                <a:lnTo>
                  <a:pt x="9977684" y="341550"/>
                </a:lnTo>
                <a:lnTo>
                  <a:pt x="10255655" y="309672"/>
                </a:lnTo>
                <a:lnTo>
                  <a:pt x="10529968" y="276043"/>
                </a:lnTo>
                <a:lnTo>
                  <a:pt x="10807939" y="236808"/>
                </a:lnTo>
                <a:lnTo>
                  <a:pt x="11084690" y="194771"/>
                </a:lnTo>
                <a:lnTo>
                  <a:pt x="11362661" y="153085"/>
                </a:lnTo>
                <a:lnTo>
                  <a:pt x="11639412" y="104392"/>
                </a:lnTo>
                <a:lnTo>
                  <a:pt x="11914945" y="54648"/>
                </a:lnTo>
                <a:lnTo>
                  <a:pt x="12191696" y="2452"/>
                </a:lnTo>
                <a:lnTo>
                  <a:pt x="12191696" y="2236410"/>
                </a:lnTo>
                <a:lnTo>
                  <a:pt x="12192000" y="2236410"/>
                </a:lnTo>
                <a:lnTo>
                  <a:pt x="12192000" y="2802467"/>
                </a:lnTo>
                <a:lnTo>
                  <a:pt x="12191696" y="2802467"/>
                </a:lnTo>
                <a:lnTo>
                  <a:pt x="0" y="2802467"/>
                </a:lnTo>
                <a:lnTo>
                  <a:pt x="0" y="2236410"/>
                </a:lnTo>
                <a:lnTo>
                  <a:pt x="1" y="2236410"/>
                </a:lnTo>
                <a:close/>
              </a:path>
            </a:pathLst>
          </a:custGeom>
          <a:solidFill>
            <a:schemeClr val="tx2"/>
          </a:solidFill>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Freeform 16">
            <a:extLst>
              <a:ext uri="{FF2B5EF4-FFF2-40B4-BE49-F238E27FC236}">
                <a16:creationId xmlns:a16="http://schemas.microsoft.com/office/drawing/2014/main" id="{9F2851FB-E841-4509-8A6D-A416376EA3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3753695"/>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D7A1EED5-6909-4640-96E7-A802C44A87E8}"/>
              </a:ext>
            </a:extLst>
          </p:cNvPr>
          <p:cNvSpPr>
            <a:spLocks noGrp="1"/>
          </p:cNvSpPr>
          <p:nvPr>
            <p:ph type="title"/>
          </p:nvPr>
        </p:nvSpPr>
        <p:spPr>
          <a:xfrm>
            <a:off x="965505" y="623571"/>
            <a:ext cx="10260990" cy="3523885"/>
          </a:xfrm>
        </p:spPr>
        <p:txBody>
          <a:bodyPr vert="horz" lIns="91440" tIns="45720" rIns="91440" bIns="45720" rtlCol="0" anchor="b">
            <a:normAutofit/>
          </a:bodyPr>
          <a:lstStyle/>
          <a:p>
            <a:pPr algn="ctr"/>
            <a:r>
              <a:rPr lang="en-US" sz="8000"/>
              <a:t>Results</a:t>
            </a:r>
          </a:p>
        </p:txBody>
      </p:sp>
      <p:sp>
        <p:nvSpPr>
          <p:cNvPr id="5" name="Text Placeholder 4">
            <a:extLst>
              <a:ext uri="{FF2B5EF4-FFF2-40B4-BE49-F238E27FC236}">
                <a16:creationId xmlns:a16="http://schemas.microsoft.com/office/drawing/2014/main" id="{3D245A68-DD3E-42EA-93DE-CC49B8FA6473}"/>
              </a:ext>
            </a:extLst>
          </p:cNvPr>
          <p:cNvSpPr>
            <a:spLocks noGrp="1"/>
          </p:cNvSpPr>
          <p:nvPr>
            <p:ph type="body" idx="1"/>
          </p:nvPr>
        </p:nvSpPr>
        <p:spPr>
          <a:xfrm>
            <a:off x="965505" y="4777380"/>
            <a:ext cx="10260990" cy="1209763"/>
          </a:xfrm>
        </p:spPr>
        <p:txBody>
          <a:bodyPr vert="horz" lIns="91440" tIns="45720" rIns="91440" bIns="45720" rtlCol="0" anchor="t">
            <a:normAutofit/>
          </a:bodyPr>
          <a:lstStyle/>
          <a:p>
            <a:pPr algn="ctr"/>
            <a:endParaRPr lang="en-US" sz="2400">
              <a:solidFill>
                <a:schemeClr val="bg2"/>
              </a:solidFill>
            </a:endParaRPr>
          </a:p>
        </p:txBody>
      </p:sp>
    </p:spTree>
    <p:extLst>
      <p:ext uri="{BB962C8B-B14F-4D97-AF65-F5344CB8AC3E}">
        <p14:creationId xmlns:p14="http://schemas.microsoft.com/office/powerpoint/2010/main" val="23972633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77B85C62-9462-4D97-BAED-612F5A5C3DCD}"/>
              </a:ext>
            </a:extLst>
          </p:cNvPr>
          <p:cNvGraphicFramePr>
            <a:graphicFrameLocks noGrp="1"/>
          </p:cNvGraphicFramePr>
          <p:nvPr>
            <p:ph idx="1"/>
            <p:extLst>
              <p:ext uri="{D42A27DB-BD31-4B8C-83A1-F6EECF244321}">
                <p14:modId xmlns:p14="http://schemas.microsoft.com/office/powerpoint/2010/main" val="2115586695"/>
              </p:ext>
            </p:extLst>
          </p:nvPr>
        </p:nvGraphicFramePr>
        <p:xfrm>
          <a:off x="995604" y="874281"/>
          <a:ext cx="10200792" cy="510943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2119607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4">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3" name="Picture 16">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8">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6" name="Picture 20">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22">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0" name="Rectangle 24">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2" name="Rectangle 26">
            <a:extLst>
              <a:ext uri="{FF2B5EF4-FFF2-40B4-BE49-F238E27FC236}">
                <a16:creationId xmlns:a16="http://schemas.microsoft.com/office/drawing/2014/main" id="{5124803A-C1BC-4BD0-8F1F-75704459B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4" name="Freeform 7">
            <a:extLst>
              <a:ext uri="{FF2B5EF4-FFF2-40B4-BE49-F238E27FC236}">
                <a16:creationId xmlns:a16="http://schemas.microsoft.com/office/drawing/2014/main" id="{EFEF3C48-DBEC-43EF-95B1-E5F74E899B2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6" name="Rectangle 30">
            <a:extLst>
              <a:ext uri="{FF2B5EF4-FFF2-40B4-BE49-F238E27FC236}">
                <a16:creationId xmlns:a16="http://schemas.microsoft.com/office/drawing/2014/main" id="{47E04284-BF18-4F10-B2A9-EE1D7C5633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8" name="Freeform: Shape 32">
            <a:extLst>
              <a:ext uri="{FF2B5EF4-FFF2-40B4-BE49-F238E27FC236}">
                <a16:creationId xmlns:a16="http://schemas.microsoft.com/office/drawing/2014/main" id="{FE8CD2F6-8CED-45A1-8AD6-5DF2C36A350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10" name="Content Placeholder 9">
            <a:extLst>
              <a:ext uri="{FF2B5EF4-FFF2-40B4-BE49-F238E27FC236}">
                <a16:creationId xmlns:a16="http://schemas.microsoft.com/office/drawing/2014/main" id="{8B871B3F-4563-4C17-ABBE-1A19FFE9D855}"/>
              </a:ext>
            </a:extLst>
          </p:cNvPr>
          <p:cNvGraphicFramePr>
            <a:graphicFrameLocks noGrp="1"/>
          </p:cNvGraphicFramePr>
          <p:nvPr>
            <p:ph idx="4294967295"/>
            <p:extLst>
              <p:ext uri="{D42A27DB-BD31-4B8C-83A1-F6EECF244321}">
                <p14:modId xmlns:p14="http://schemas.microsoft.com/office/powerpoint/2010/main" val="4137190877"/>
              </p:ext>
            </p:extLst>
          </p:nvPr>
        </p:nvGraphicFramePr>
        <p:xfrm>
          <a:off x="563059" y="570703"/>
          <a:ext cx="10025427" cy="5520665"/>
        </p:xfrm>
        <a:graphic>
          <a:graphicData uri="http://schemas.openxmlformats.org/drawingml/2006/table">
            <a:tbl>
              <a:tblPr firstRow="1" firstCol="1" bandRow="1">
                <a:tableStyleId>{21E4AEA4-8DFA-4A89-87EB-49C32662AFE0}</a:tableStyleId>
              </a:tblPr>
              <a:tblGrid>
                <a:gridCol w="6275063">
                  <a:extLst>
                    <a:ext uri="{9D8B030D-6E8A-4147-A177-3AD203B41FA5}">
                      <a16:colId xmlns:a16="http://schemas.microsoft.com/office/drawing/2014/main" val="986425853"/>
                    </a:ext>
                  </a:extLst>
                </a:gridCol>
                <a:gridCol w="1656521">
                  <a:extLst>
                    <a:ext uri="{9D8B030D-6E8A-4147-A177-3AD203B41FA5}">
                      <a16:colId xmlns:a16="http://schemas.microsoft.com/office/drawing/2014/main" val="59648188"/>
                    </a:ext>
                  </a:extLst>
                </a:gridCol>
                <a:gridCol w="2093843">
                  <a:extLst>
                    <a:ext uri="{9D8B030D-6E8A-4147-A177-3AD203B41FA5}">
                      <a16:colId xmlns:a16="http://schemas.microsoft.com/office/drawing/2014/main" val="207783529"/>
                    </a:ext>
                  </a:extLst>
                </a:gridCol>
              </a:tblGrid>
              <a:tr h="362881">
                <a:tc>
                  <a:txBody>
                    <a:bodyPr/>
                    <a:lstStyle/>
                    <a:p>
                      <a:pPr marL="0" marR="0">
                        <a:spcBef>
                          <a:spcPts val="0"/>
                        </a:spcBef>
                        <a:spcAft>
                          <a:spcPts val="0"/>
                        </a:spcAft>
                      </a:pPr>
                      <a:r>
                        <a:rPr lang="en-US" sz="2000">
                          <a:effectLst/>
                        </a:rPr>
                        <a:t>Journal name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Frequency</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Scimago journal ranking</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2371642611"/>
                  </a:ext>
                </a:extLst>
              </a:tr>
              <a:tr h="672655">
                <a:tc>
                  <a:txBody>
                    <a:bodyPr/>
                    <a:lstStyle/>
                    <a:p>
                      <a:pPr marL="0" marR="0">
                        <a:spcBef>
                          <a:spcPts val="0"/>
                        </a:spcBef>
                        <a:spcAft>
                          <a:spcPts val="0"/>
                        </a:spcAft>
                      </a:pPr>
                      <a:r>
                        <a:rPr lang="en-US" sz="2000">
                          <a:effectLst/>
                        </a:rPr>
                        <a:t>Journal of Agriculture, Food Systems, and Community Development</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3</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No ranking available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3197851749"/>
                  </a:ext>
                </a:extLst>
              </a:tr>
              <a:tr h="362881">
                <a:tc>
                  <a:txBody>
                    <a:bodyPr/>
                    <a:lstStyle/>
                    <a:p>
                      <a:pPr marL="0" marR="0">
                        <a:spcBef>
                          <a:spcPts val="0"/>
                        </a:spcBef>
                        <a:spcAft>
                          <a:spcPts val="0"/>
                        </a:spcAft>
                      </a:pPr>
                      <a:r>
                        <a:rPr lang="en-US" sz="2000">
                          <a:effectLst/>
                        </a:rPr>
                        <a:t>Agriculture and Human Values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Q1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991652569"/>
                  </a:ext>
                </a:extLst>
              </a:tr>
              <a:tr h="362881">
                <a:tc>
                  <a:txBody>
                    <a:bodyPr/>
                    <a:lstStyle/>
                    <a:p>
                      <a:pPr marL="0" marR="0">
                        <a:spcBef>
                          <a:spcPts val="0"/>
                        </a:spcBef>
                        <a:spcAft>
                          <a:spcPts val="0"/>
                        </a:spcAft>
                      </a:pPr>
                      <a:r>
                        <a:rPr lang="en-US" sz="2000">
                          <a:effectLst/>
                        </a:rPr>
                        <a:t>Journal of Agromedicine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Q2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3256042557"/>
                  </a:ext>
                </a:extLst>
              </a:tr>
              <a:tr h="362881">
                <a:tc>
                  <a:txBody>
                    <a:bodyPr/>
                    <a:lstStyle/>
                    <a:p>
                      <a:pPr marL="0" marR="0">
                        <a:spcBef>
                          <a:spcPts val="0"/>
                        </a:spcBef>
                        <a:spcAft>
                          <a:spcPts val="0"/>
                        </a:spcAft>
                      </a:pPr>
                      <a:r>
                        <a:rPr lang="en-US" sz="2000">
                          <a:effectLst/>
                        </a:rPr>
                        <a:t>Agroecology and Sustainable Food Systems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Q1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2158336749"/>
                  </a:ext>
                </a:extLst>
              </a:tr>
              <a:tr h="362881">
                <a:tc>
                  <a:txBody>
                    <a:bodyPr/>
                    <a:lstStyle/>
                    <a:p>
                      <a:pPr marL="0" marR="0">
                        <a:spcBef>
                          <a:spcPts val="0"/>
                        </a:spcBef>
                        <a:spcAft>
                          <a:spcPts val="0"/>
                        </a:spcAft>
                      </a:pPr>
                      <a:r>
                        <a:rPr lang="en-US" sz="2000">
                          <a:effectLst/>
                        </a:rPr>
                        <a:t>British Food Journal</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Q1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70503497"/>
                  </a:ext>
                </a:extLst>
              </a:tr>
              <a:tr h="362881">
                <a:tc>
                  <a:txBody>
                    <a:bodyPr/>
                    <a:lstStyle/>
                    <a:p>
                      <a:pPr marL="0" marR="0">
                        <a:spcBef>
                          <a:spcPts val="0"/>
                        </a:spcBef>
                        <a:spcAft>
                          <a:spcPts val="0"/>
                        </a:spcAft>
                      </a:pPr>
                      <a:r>
                        <a:rPr lang="en-US" sz="2000">
                          <a:effectLst/>
                        </a:rPr>
                        <a:t>Community Mental Health Journal</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Q2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1786285089"/>
                  </a:ext>
                </a:extLst>
              </a:tr>
              <a:tr h="362881">
                <a:tc>
                  <a:txBody>
                    <a:bodyPr/>
                    <a:lstStyle/>
                    <a:p>
                      <a:pPr marL="0" marR="0">
                        <a:spcBef>
                          <a:spcPts val="0"/>
                        </a:spcBef>
                        <a:spcAft>
                          <a:spcPts val="0"/>
                        </a:spcAft>
                      </a:pPr>
                      <a:r>
                        <a:rPr lang="en-US" sz="2000">
                          <a:effectLst/>
                        </a:rPr>
                        <a:t>Economic Anthropology</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No ranking available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2171042146"/>
                  </a:ext>
                </a:extLst>
              </a:tr>
              <a:tr h="362881">
                <a:tc>
                  <a:txBody>
                    <a:bodyPr/>
                    <a:lstStyle/>
                    <a:p>
                      <a:pPr marL="0" marR="0">
                        <a:spcBef>
                          <a:spcPts val="0"/>
                        </a:spcBef>
                        <a:spcAft>
                          <a:spcPts val="0"/>
                        </a:spcAft>
                      </a:pPr>
                      <a:r>
                        <a:rPr lang="en-US" sz="2000">
                          <a:effectLst/>
                        </a:rPr>
                        <a:t>Gender, Place &amp; Culture</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2</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Q1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1949706140"/>
                  </a:ext>
                </a:extLst>
              </a:tr>
              <a:tr h="362881">
                <a:tc>
                  <a:txBody>
                    <a:bodyPr/>
                    <a:lstStyle/>
                    <a:p>
                      <a:pPr marL="0" marR="0">
                        <a:spcBef>
                          <a:spcPts val="0"/>
                        </a:spcBef>
                        <a:spcAft>
                          <a:spcPts val="0"/>
                        </a:spcAft>
                      </a:pPr>
                      <a:r>
                        <a:rPr lang="en-US" sz="2000">
                          <a:effectLst/>
                        </a:rPr>
                        <a:t>Renewable Agriculture and Food Systems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Q1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1704649199"/>
                  </a:ext>
                </a:extLst>
              </a:tr>
              <a:tr h="362881">
                <a:tc>
                  <a:txBody>
                    <a:bodyPr/>
                    <a:lstStyle/>
                    <a:p>
                      <a:pPr marL="0" marR="0">
                        <a:spcBef>
                          <a:spcPts val="0"/>
                        </a:spcBef>
                        <a:spcAft>
                          <a:spcPts val="0"/>
                        </a:spcAft>
                      </a:pPr>
                      <a:r>
                        <a:rPr lang="en-US" sz="2000">
                          <a:effectLst/>
                        </a:rPr>
                        <a:t>Rural Sociology</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5</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Q1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1798915741"/>
                  </a:ext>
                </a:extLst>
              </a:tr>
              <a:tr h="362881">
                <a:tc>
                  <a:txBody>
                    <a:bodyPr/>
                    <a:lstStyle/>
                    <a:p>
                      <a:pPr marL="0" marR="0">
                        <a:spcBef>
                          <a:spcPts val="0"/>
                        </a:spcBef>
                        <a:spcAft>
                          <a:spcPts val="0"/>
                        </a:spcAft>
                      </a:pPr>
                      <a:r>
                        <a:rPr lang="en-US" sz="2000">
                          <a:effectLst/>
                        </a:rPr>
                        <a:t>Journal of Rural Studies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Q1</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1695454302"/>
                  </a:ext>
                </a:extLst>
              </a:tr>
              <a:tr h="362881">
                <a:tc>
                  <a:txBody>
                    <a:bodyPr/>
                    <a:lstStyle/>
                    <a:p>
                      <a:pPr marL="0" marR="0">
                        <a:spcBef>
                          <a:spcPts val="0"/>
                        </a:spcBef>
                        <a:spcAft>
                          <a:spcPts val="0"/>
                        </a:spcAft>
                      </a:pPr>
                      <a:r>
                        <a:rPr lang="en-US" sz="2000">
                          <a:effectLst/>
                        </a:rPr>
                        <a:t>Society &amp; Natural Resources</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a:effectLst/>
                        </a:rPr>
                        <a:t>3</a:t>
                      </a:r>
                      <a:endParaRPr lang="en-US" sz="200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tc>
                  <a:txBody>
                    <a:bodyPr/>
                    <a:lstStyle/>
                    <a:p>
                      <a:pPr marL="0" marR="0">
                        <a:spcBef>
                          <a:spcPts val="0"/>
                        </a:spcBef>
                        <a:spcAft>
                          <a:spcPts val="0"/>
                        </a:spcAft>
                      </a:pPr>
                      <a:r>
                        <a:rPr lang="en-US" sz="2000" dirty="0">
                          <a:effectLst/>
                        </a:rPr>
                        <a:t>Q1</a:t>
                      </a:r>
                      <a:endParaRPr lang="en-US" sz="20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53183" marR="53183" marT="0" marB="0"/>
                </a:tc>
                <a:extLst>
                  <a:ext uri="{0D108BD9-81ED-4DB2-BD59-A6C34878D82A}">
                    <a16:rowId xmlns:a16="http://schemas.microsoft.com/office/drawing/2014/main" val="1353686912"/>
                  </a:ext>
                </a:extLst>
              </a:tr>
            </a:tbl>
          </a:graphicData>
        </a:graphic>
      </p:graphicFrame>
    </p:spTree>
    <p:extLst>
      <p:ext uri="{BB962C8B-B14F-4D97-AF65-F5344CB8AC3E}">
        <p14:creationId xmlns:p14="http://schemas.microsoft.com/office/powerpoint/2010/main" val="85837856"/>
      </p:ext>
    </p:extLst>
  </p:cSld>
  <p:clrMapOvr>
    <a:overrideClrMapping bg1="lt1" tx1="dk1" bg2="lt2" tx2="dk2" accent1="accent1" accent2="accent2" accent3="accent3" accent4="accent4" accent5="accent5" accent6="accent6" hlink="hlink" folHlink="folHlink"/>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Chart, bar chart&#10;&#10;Description automatically generated">
            <a:extLst>
              <a:ext uri="{FF2B5EF4-FFF2-40B4-BE49-F238E27FC236}">
                <a16:creationId xmlns:a16="http://schemas.microsoft.com/office/drawing/2014/main" id="{F16DE059-E1B1-4F74-91C3-265A652E9D9A}"/>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355239" y="477078"/>
            <a:ext cx="7481522" cy="5119345"/>
          </a:xfrm>
        </p:spPr>
      </p:pic>
    </p:spTree>
    <p:extLst>
      <p:ext uri="{BB962C8B-B14F-4D97-AF65-F5344CB8AC3E}">
        <p14:creationId xmlns:p14="http://schemas.microsoft.com/office/powerpoint/2010/main" val="7400506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5" name="Picture 34">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37" name="Picture 36">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39" name="Oval 38">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41" name="Picture 40">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43" name="Picture 42">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45" name="Rectangle 44">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7" name="Rectangle 46">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5BD9015C-8D0F-42E0-AC37-D044AF76E81F}"/>
              </a:ext>
            </a:extLst>
          </p:cNvPr>
          <p:cNvSpPr>
            <a:spLocks noGrp="1"/>
          </p:cNvSpPr>
          <p:nvPr>
            <p:ph type="title"/>
          </p:nvPr>
        </p:nvSpPr>
        <p:spPr>
          <a:xfrm>
            <a:off x="643855" y="1447800"/>
            <a:ext cx="3108626" cy="4572000"/>
          </a:xfrm>
        </p:spPr>
        <p:txBody>
          <a:bodyPr vert="horz" lIns="91440" tIns="45720" rIns="91440" bIns="45720" rtlCol="0" anchor="ctr">
            <a:normAutofit/>
          </a:bodyPr>
          <a:lstStyle/>
          <a:p>
            <a:r>
              <a:rPr lang="en-US" sz="3200">
                <a:solidFill>
                  <a:srgbClr val="EBEBEB"/>
                </a:solidFill>
                <a:latin typeface="+mj-lt"/>
              </a:rPr>
              <a:t>Outline</a:t>
            </a:r>
          </a:p>
        </p:txBody>
      </p:sp>
      <p:sp>
        <p:nvSpPr>
          <p:cNvPr id="49" name="Freeform: Shape 48">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1"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53" name="Rectangle 52">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7" name="Content Placeholder 1">
            <a:extLst>
              <a:ext uri="{FF2B5EF4-FFF2-40B4-BE49-F238E27FC236}">
                <a16:creationId xmlns:a16="http://schemas.microsoft.com/office/drawing/2014/main" id="{FAE4662F-FB49-47BD-BDC2-E11D16516A93}"/>
              </a:ext>
            </a:extLst>
          </p:cNvPr>
          <p:cNvGraphicFramePr>
            <a:graphicFrameLocks noGrp="1"/>
          </p:cNvGraphicFramePr>
          <p:nvPr>
            <p:ph idx="1"/>
            <p:extLst>
              <p:ext uri="{D42A27DB-BD31-4B8C-83A1-F6EECF244321}">
                <p14:modId xmlns:p14="http://schemas.microsoft.com/office/powerpoint/2010/main" val="2327669339"/>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910398558"/>
      </p:ext>
    </p:extLst>
  </p:cSld>
  <p:clrMapOvr>
    <a:overrideClrMapping bg1="lt1" tx1="dk1" bg2="lt2" tx2="dk2" accent1="accent1" accent2="accent2" accent3="accent3" accent4="accent4" accent5="accent5" accent6="accent6" hlink="hlink" folHlink="folHlink"/>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4" name="Picture 13">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8" name="Picture 17">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20" name="Picture 19">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22" name="Rectangle 21">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Rectangle 23">
            <a:extLst>
              <a:ext uri="{FF2B5EF4-FFF2-40B4-BE49-F238E27FC236}">
                <a16:creationId xmlns:a16="http://schemas.microsoft.com/office/drawing/2014/main" id="{25482F9D-E110-434E-9B4F-41A3F5CB2A2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999"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6" name="Freeform 7">
            <a:extLst>
              <a:ext uri="{FF2B5EF4-FFF2-40B4-BE49-F238E27FC236}">
                <a16:creationId xmlns:a16="http://schemas.microsoft.com/office/drawing/2014/main" id="{5779FF2E-BB5C-4805-AAD5-275495A2B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5" name="Title 4">
            <a:extLst>
              <a:ext uri="{FF2B5EF4-FFF2-40B4-BE49-F238E27FC236}">
                <a16:creationId xmlns:a16="http://schemas.microsoft.com/office/drawing/2014/main" id="{E64AA1B5-7A4E-4D9B-B275-843E5C77E2D6}"/>
              </a:ext>
            </a:extLst>
          </p:cNvPr>
          <p:cNvSpPr>
            <a:spLocks noGrp="1"/>
          </p:cNvSpPr>
          <p:nvPr>
            <p:ph type="title"/>
          </p:nvPr>
        </p:nvSpPr>
        <p:spPr>
          <a:xfrm>
            <a:off x="648930" y="629267"/>
            <a:ext cx="9252154" cy="1016654"/>
          </a:xfrm>
        </p:spPr>
        <p:txBody>
          <a:bodyPr vert="horz" lIns="91440" tIns="45720" rIns="91440" bIns="45720" rtlCol="0" anchor="t">
            <a:normAutofit/>
          </a:bodyPr>
          <a:lstStyle/>
          <a:p>
            <a:r>
              <a:rPr lang="en-US">
                <a:solidFill>
                  <a:srgbClr val="EBEBEB"/>
                </a:solidFill>
                <a:latin typeface="+mj-lt"/>
              </a:rPr>
              <a:t>Study geography</a:t>
            </a:r>
          </a:p>
        </p:txBody>
      </p:sp>
      <p:sp>
        <p:nvSpPr>
          <p:cNvPr id="28" name="Rectangle 27">
            <a:extLst>
              <a:ext uri="{FF2B5EF4-FFF2-40B4-BE49-F238E27FC236}">
                <a16:creationId xmlns:a16="http://schemas.microsoft.com/office/drawing/2014/main" id="{6EB83258-50E7-4A51-8C48-ADA7CD7FCA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0" name="Freeform: Shape 29">
            <a:extLst>
              <a:ext uri="{FF2B5EF4-FFF2-40B4-BE49-F238E27FC236}">
                <a16:creationId xmlns:a16="http://schemas.microsoft.com/office/drawing/2014/main" id="{A4188960-1398-409C-BA5D-F87CCB7433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8" cy="5095933"/>
          </a:xfrm>
          <a:custGeom>
            <a:avLst/>
            <a:gdLst>
              <a:gd name="connsiteX0" fmla="*/ 1 w 12192418"/>
              <a:gd name="connsiteY0" fmla="*/ 0 h 5095933"/>
              <a:gd name="connsiteX1" fmla="*/ 71932 w 12192418"/>
              <a:gd name="connsiteY1" fmla="*/ 12261 h 5095933"/>
              <a:gd name="connsiteX2" fmla="*/ 282849 w 12192418"/>
              <a:gd name="connsiteY2" fmla="*/ 48343 h 5095933"/>
              <a:gd name="connsiteX3" fmla="*/ 436464 w 12192418"/>
              <a:gd name="connsiteY3" fmla="*/ 73565 h 5095933"/>
              <a:gd name="connsiteX4" fmla="*/ 619339 w 12192418"/>
              <a:gd name="connsiteY4" fmla="*/ 100188 h 5095933"/>
              <a:gd name="connsiteX5" fmla="*/ 836351 w 12192418"/>
              <a:gd name="connsiteY5" fmla="*/ 132066 h 5095933"/>
              <a:gd name="connsiteX6" fmla="*/ 1076528 w 12192418"/>
              <a:gd name="connsiteY6" fmla="*/ 165696 h 5095933"/>
              <a:gd name="connsiteX7" fmla="*/ 1347184 w 12192418"/>
              <a:gd name="connsiteY7" fmla="*/ 201077 h 5095933"/>
              <a:gd name="connsiteX8" fmla="*/ 1642223 w 12192418"/>
              <a:gd name="connsiteY8" fmla="*/ 238560 h 5095933"/>
              <a:gd name="connsiteX9" fmla="*/ 1962864 w 12192418"/>
              <a:gd name="connsiteY9" fmla="*/ 276043 h 5095933"/>
              <a:gd name="connsiteX10" fmla="*/ 2304232 w 12192418"/>
              <a:gd name="connsiteY10" fmla="*/ 314227 h 5095933"/>
              <a:gd name="connsiteX11" fmla="*/ 2672421 w 12192418"/>
              <a:gd name="connsiteY11" fmla="*/ 349608 h 5095933"/>
              <a:gd name="connsiteX12" fmla="*/ 3057678 w 12192418"/>
              <a:gd name="connsiteY12" fmla="*/ 383588 h 5095933"/>
              <a:gd name="connsiteX13" fmla="*/ 3464881 w 12192418"/>
              <a:gd name="connsiteY13" fmla="*/ 414415 h 5095933"/>
              <a:gd name="connsiteX14" fmla="*/ 3889152 w 12192418"/>
              <a:gd name="connsiteY14" fmla="*/ 443841 h 5095933"/>
              <a:gd name="connsiteX15" fmla="*/ 4331710 w 12192418"/>
              <a:gd name="connsiteY15" fmla="*/ 471515 h 5095933"/>
              <a:gd name="connsiteX16" fmla="*/ 4558476 w 12192418"/>
              <a:gd name="connsiteY16" fmla="*/ 481324 h 5095933"/>
              <a:gd name="connsiteX17" fmla="*/ 4790118 w 12192418"/>
              <a:gd name="connsiteY17" fmla="*/ 492183 h 5095933"/>
              <a:gd name="connsiteX18" fmla="*/ 5025418 w 12192418"/>
              <a:gd name="connsiteY18" fmla="*/ 502342 h 5095933"/>
              <a:gd name="connsiteX19" fmla="*/ 5261937 w 12192418"/>
              <a:gd name="connsiteY19" fmla="*/ 508998 h 5095933"/>
              <a:gd name="connsiteX20" fmla="*/ 5503332 w 12192418"/>
              <a:gd name="connsiteY20" fmla="*/ 514953 h 5095933"/>
              <a:gd name="connsiteX21" fmla="*/ 5747167 w 12192418"/>
              <a:gd name="connsiteY21" fmla="*/ 521259 h 5095933"/>
              <a:gd name="connsiteX22" fmla="*/ 5995877 w 12192418"/>
              <a:gd name="connsiteY22" fmla="*/ 525463 h 5095933"/>
              <a:gd name="connsiteX23" fmla="*/ 6247026 w 12192418"/>
              <a:gd name="connsiteY23" fmla="*/ 525463 h 5095933"/>
              <a:gd name="connsiteX24" fmla="*/ 6500613 w 12192418"/>
              <a:gd name="connsiteY24" fmla="*/ 527565 h 5095933"/>
              <a:gd name="connsiteX25" fmla="*/ 6756639 w 12192418"/>
              <a:gd name="connsiteY25" fmla="*/ 525463 h 5095933"/>
              <a:gd name="connsiteX26" fmla="*/ 7016322 w 12192418"/>
              <a:gd name="connsiteY26" fmla="*/ 521259 h 5095933"/>
              <a:gd name="connsiteX27" fmla="*/ 7276005 w 12192418"/>
              <a:gd name="connsiteY27" fmla="*/ 517406 h 5095933"/>
              <a:gd name="connsiteX28" fmla="*/ 7539345 w 12192418"/>
              <a:gd name="connsiteY28" fmla="*/ 508998 h 5095933"/>
              <a:gd name="connsiteX29" fmla="*/ 7805124 w 12192418"/>
              <a:gd name="connsiteY29" fmla="*/ 500241 h 5095933"/>
              <a:gd name="connsiteX30" fmla="*/ 8070903 w 12192418"/>
              <a:gd name="connsiteY30" fmla="*/ 490082 h 5095933"/>
              <a:gd name="connsiteX31" fmla="*/ 8339121 w 12192418"/>
              <a:gd name="connsiteY31" fmla="*/ 475719 h 5095933"/>
              <a:gd name="connsiteX32" fmla="*/ 8609776 w 12192418"/>
              <a:gd name="connsiteY32" fmla="*/ 458554 h 5095933"/>
              <a:gd name="connsiteX33" fmla="*/ 8881651 w 12192418"/>
              <a:gd name="connsiteY33" fmla="*/ 442089 h 5095933"/>
              <a:gd name="connsiteX34" fmla="*/ 9153526 w 12192418"/>
              <a:gd name="connsiteY34" fmla="*/ 421071 h 5095933"/>
              <a:gd name="connsiteX35" fmla="*/ 9429058 w 12192418"/>
              <a:gd name="connsiteY35" fmla="*/ 395849 h 5095933"/>
              <a:gd name="connsiteX36" fmla="*/ 9700933 w 12192418"/>
              <a:gd name="connsiteY36" fmla="*/ 370626 h 5095933"/>
              <a:gd name="connsiteX37" fmla="*/ 9977684 w 12192418"/>
              <a:gd name="connsiteY37" fmla="*/ 341551 h 5095933"/>
              <a:gd name="connsiteX38" fmla="*/ 10255655 w 12192418"/>
              <a:gd name="connsiteY38" fmla="*/ 309673 h 5095933"/>
              <a:gd name="connsiteX39" fmla="*/ 10529968 w 12192418"/>
              <a:gd name="connsiteY39" fmla="*/ 276043 h 5095933"/>
              <a:gd name="connsiteX40" fmla="*/ 10807939 w 12192418"/>
              <a:gd name="connsiteY40" fmla="*/ 236809 h 5095933"/>
              <a:gd name="connsiteX41" fmla="*/ 11084690 w 12192418"/>
              <a:gd name="connsiteY41" fmla="*/ 194772 h 5095933"/>
              <a:gd name="connsiteX42" fmla="*/ 11362661 w 12192418"/>
              <a:gd name="connsiteY42" fmla="*/ 153085 h 5095933"/>
              <a:gd name="connsiteX43" fmla="*/ 11639412 w 12192418"/>
              <a:gd name="connsiteY43" fmla="*/ 104392 h 5095933"/>
              <a:gd name="connsiteX44" fmla="*/ 11914945 w 12192418"/>
              <a:gd name="connsiteY44" fmla="*/ 54648 h 5095933"/>
              <a:gd name="connsiteX45" fmla="*/ 12191696 w 12192418"/>
              <a:gd name="connsiteY45" fmla="*/ 2452 h 5095933"/>
              <a:gd name="connsiteX46" fmla="*/ 12191696 w 12192418"/>
              <a:gd name="connsiteY46" fmla="*/ 2109542 h 5095933"/>
              <a:gd name="connsiteX47" fmla="*/ 12191999 w 12192418"/>
              <a:gd name="connsiteY47" fmla="*/ 2109542 h 5095933"/>
              <a:gd name="connsiteX48" fmla="*/ 12191999 w 12192418"/>
              <a:gd name="connsiteY48" fmla="*/ 2802467 h 5095933"/>
              <a:gd name="connsiteX49" fmla="*/ 12192418 w 12192418"/>
              <a:gd name="connsiteY49" fmla="*/ 2802467 h 5095933"/>
              <a:gd name="connsiteX50" fmla="*/ 12192418 w 12192418"/>
              <a:gd name="connsiteY50" fmla="*/ 5095933 h 5095933"/>
              <a:gd name="connsiteX51" fmla="*/ 1 w 12192418"/>
              <a:gd name="connsiteY51" fmla="*/ 5095933 h 5095933"/>
              <a:gd name="connsiteX52" fmla="*/ 1 w 12192418"/>
              <a:gd name="connsiteY52" fmla="*/ 4074529 h 5095933"/>
              <a:gd name="connsiteX53" fmla="*/ 0 w 12192418"/>
              <a:gd name="connsiteY53" fmla="*/ 4074529 h 5095933"/>
              <a:gd name="connsiteX54" fmla="*/ 0 w 12192418"/>
              <a:gd name="connsiteY54" fmla="*/ 2109542 h 5095933"/>
              <a:gd name="connsiteX55" fmla="*/ 1 w 12192418"/>
              <a:gd name="connsiteY55" fmla="*/ 2109542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418" h="5095933">
                <a:moveTo>
                  <a:pt x="1" y="0"/>
                </a:moveTo>
                <a:lnTo>
                  <a:pt x="71932" y="12261"/>
                </a:lnTo>
                <a:lnTo>
                  <a:pt x="282849" y="48343"/>
                </a:lnTo>
                <a:lnTo>
                  <a:pt x="436464" y="73565"/>
                </a:lnTo>
                <a:lnTo>
                  <a:pt x="619339" y="100188"/>
                </a:lnTo>
                <a:lnTo>
                  <a:pt x="836351" y="132066"/>
                </a:lnTo>
                <a:lnTo>
                  <a:pt x="1076528" y="165696"/>
                </a:lnTo>
                <a:lnTo>
                  <a:pt x="1347184"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2" y="514953"/>
                </a:lnTo>
                <a:lnTo>
                  <a:pt x="5747167"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109542"/>
                </a:lnTo>
                <a:lnTo>
                  <a:pt x="12191999" y="2109542"/>
                </a:lnTo>
                <a:lnTo>
                  <a:pt x="12191999" y="2802467"/>
                </a:lnTo>
                <a:lnTo>
                  <a:pt x="12192418" y="2802467"/>
                </a:lnTo>
                <a:lnTo>
                  <a:pt x="12192418" y="5095933"/>
                </a:lnTo>
                <a:lnTo>
                  <a:pt x="1" y="5095933"/>
                </a:lnTo>
                <a:lnTo>
                  <a:pt x="1" y="4074529"/>
                </a:lnTo>
                <a:lnTo>
                  <a:pt x="0" y="4074529"/>
                </a:lnTo>
                <a:lnTo>
                  <a:pt x="0" y="2109542"/>
                </a:lnTo>
                <a:lnTo>
                  <a:pt x="1" y="2109542"/>
                </a:lnTo>
                <a:close/>
              </a:path>
            </a:pathLst>
          </a:custGeom>
          <a:solidFill>
            <a:schemeClr val="bg1"/>
          </a:solidFill>
          <a:ln>
            <a:noFill/>
          </a:ln>
        </p:spPr>
      </p:sp>
      <p:graphicFrame>
        <p:nvGraphicFramePr>
          <p:cNvPr id="7" name="Content Placeholder 6">
            <a:extLst>
              <a:ext uri="{FF2B5EF4-FFF2-40B4-BE49-F238E27FC236}">
                <a16:creationId xmlns:a16="http://schemas.microsoft.com/office/drawing/2014/main" id="{3B21348A-98AB-4371-8A24-535B9816FDB0}"/>
              </a:ext>
            </a:extLst>
          </p:cNvPr>
          <p:cNvGraphicFramePr>
            <a:graphicFrameLocks noGrp="1"/>
          </p:cNvGraphicFramePr>
          <p:nvPr>
            <p:ph idx="1"/>
            <p:extLst>
              <p:ext uri="{D42A27DB-BD31-4B8C-83A1-F6EECF244321}">
                <p14:modId xmlns:p14="http://schemas.microsoft.com/office/powerpoint/2010/main" val="3819036795"/>
              </p:ext>
            </p:extLst>
          </p:nvPr>
        </p:nvGraphicFramePr>
        <p:xfrm>
          <a:off x="965620" y="2877904"/>
          <a:ext cx="10261992" cy="3268980"/>
        </p:xfrm>
        <a:graphic>
          <a:graphicData uri="http://schemas.openxmlformats.org/drawingml/2006/table">
            <a:tbl>
              <a:tblPr firstRow="1" firstCol="1" bandRow="1">
                <a:tableStyleId>{21E4AEA4-8DFA-4A89-87EB-49C32662AFE0}</a:tableStyleId>
              </a:tblPr>
              <a:tblGrid>
                <a:gridCol w="3369362">
                  <a:extLst>
                    <a:ext uri="{9D8B030D-6E8A-4147-A177-3AD203B41FA5}">
                      <a16:colId xmlns:a16="http://schemas.microsoft.com/office/drawing/2014/main" val="3146823771"/>
                    </a:ext>
                  </a:extLst>
                </a:gridCol>
                <a:gridCol w="2529644">
                  <a:extLst>
                    <a:ext uri="{9D8B030D-6E8A-4147-A177-3AD203B41FA5}">
                      <a16:colId xmlns:a16="http://schemas.microsoft.com/office/drawing/2014/main" val="1798073945"/>
                    </a:ext>
                  </a:extLst>
                </a:gridCol>
                <a:gridCol w="4362986">
                  <a:extLst>
                    <a:ext uri="{9D8B030D-6E8A-4147-A177-3AD203B41FA5}">
                      <a16:colId xmlns:a16="http://schemas.microsoft.com/office/drawing/2014/main" val="3321274249"/>
                    </a:ext>
                  </a:extLst>
                </a:gridCol>
              </a:tblGrid>
              <a:tr h="553212">
                <a:tc>
                  <a:txBody>
                    <a:bodyPr/>
                    <a:lstStyle/>
                    <a:p>
                      <a:pPr marL="0" marR="0">
                        <a:spcBef>
                          <a:spcPts val="0"/>
                        </a:spcBef>
                        <a:spcAft>
                          <a:spcPts val="0"/>
                        </a:spcAft>
                      </a:pPr>
                      <a:r>
                        <a:rPr lang="en-US" sz="3300">
                          <a:effectLst/>
                        </a:rPr>
                        <a:t>Level</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tc>
                  <a:txBody>
                    <a:bodyPr/>
                    <a:lstStyle/>
                    <a:p>
                      <a:pPr marL="0" marR="0">
                        <a:spcBef>
                          <a:spcPts val="0"/>
                        </a:spcBef>
                        <a:spcAft>
                          <a:spcPts val="0"/>
                        </a:spcAft>
                      </a:pPr>
                      <a:r>
                        <a:rPr lang="en-US" sz="3300">
                          <a:effectLst/>
                        </a:rPr>
                        <a:t>Frequency</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tc>
                  <a:txBody>
                    <a:bodyPr/>
                    <a:lstStyle/>
                    <a:p>
                      <a:pPr marL="0" marR="0">
                        <a:spcBef>
                          <a:spcPts val="0"/>
                        </a:spcBef>
                        <a:spcAft>
                          <a:spcPts val="0"/>
                        </a:spcAft>
                      </a:pPr>
                      <a:r>
                        <a:rPr lang="en-US" sz="3300">
                          <a:effectLst/>
                        </a:rPr>
                        <a:t>Article codes</a:t>
                      </a:r>
                      <a:r>
                        <a:rPr lang="en-US" sz="2200" baseline="30000">
                          <a:effectLst/>
                        </a:rPr>
                        <a:t>a</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extLst>
                  <a:ext uri="{0D108BD9-81ED-4DB2-BD59-A6C34878D82A}">
                    <a16:rowId xmlns:a16="http://schemas.microsoft.com/office/drawing/2014/main" val="2256334111"/>
                  </a:ext>
                </a:extLst>
              </a:tr>
              <a:tr h="1056132">
                <a:tc>
                  <a:txBody>
                    <a:bodyPr/>
                    <a:lstStyle/>
                    <a:p>
                      <a:pPr marL="0" marR="0">
                        <a:spcBef>
                          <a:spcPts val="0"/>
                        </a:spcBef>
                        <a:spcAft>
                          <a:spcPts val="0"/>
                        </a:spcAft>
                      </a:pPr>
                      <a:r>
                        <a:rPr lang="en-US" sz="3300">
                          <a:effectLst/>
                        </a:rPr>
                        <a:t>Single state</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tc>
                  <a:txBody>
                    <a:bodyPr/>
                    <a:lstStyle/>
                    <a:p>
                      <a:pPr marL="0" marR="0">
                        <a:spcBef>
                          <a:spcPts val="0"/>
                        </a:spcBef>
                        <a:spcAft>
                          <a:spcPts val="0"/>
                        </a:spcAft>
                      </a:pPr>
                      <a:r>
                        <a:rPr lang="en-US" sz="3300">
                          <a:effectLst/>
                        </a:rPr>
                        <a:t>11</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tc>
                  <a:txBody>
                    <a:bodyPr/>
                    <a:lstStyle/>
                    <a:p>
                      <a:pPr marL="0" marR="0">
                        <a:spcBef>
                          <a:spcPts val="0"/>
                        </a:spcBef>
                        <a:spcAft>
                          <a:spcPts val="0"/>
                        </a:spcAft>
                      </a:pPr>
                      <a:r>
                        <a:rPr lang="en-US" sz="3300">
                          <a:effectLst/>
                        </a:rPr>
                        <a:t>1, 3, 6, 8, 10, 11, 12, 15, 18, 19, 20</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extLst>
                  <a:ext uri="{0D108BD9-81ED-4DB2-BD59-A6C34878D82A}">
                    <a16:rowId xmlns:a16="http://schemas.microsoft.com/office/drawing/2014/main" val="3384687752"/>
                  </a:ext>
                </a:extLst>
              </a:tr>
              <a:tr h="553212">
                <a:tc>
                  <a:txBody>
                    <a:bodyPr/>
                    <a:lstStyle/>
                    <a:p>
                      <a:pPr marL="0" marR="0">
                        <a:spcBef>
                          <a:spcPts val="0"/>
                        </a:spcBef>
                        <a:spcAft>
                          <a:spcPts val="0"/>
                        </a:spcAft>
                      </a:pPr>
                      <a:r>
                        <a:rPr lang="en-US" sz="3300">
                          <a:effectLst/>
                        </a:rPr>
                        <a:t>Multi-state</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tc>
                  <a:txBody>
                    <a:bodyPr/>
                    <a:lstStyle/>
                    <a:p>
                      <a:pPr marL="0" marR="0">
                        <a:spcBef>
                          <a:spcPts val="0"/>
                        </a:spcBef>
                        <a:spcAft>
                          <a:spcPts val="0"/>
                        </a:spcAft>
                      </a:pPr>
                      <a:r>
                        <a:rPr lang="en-US" sz="3300">
                          <a:effectLst/>
                        </a:rPr>
                        <a:t>3</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tc>
                  <a:txBody>
                    <a:bodyPr/>
                    <a:lstStyle/>
                    <a:p>
                      <a:pPr marL="0" marR="0">
                        <a:spcBef>
                          <a:spcPts val="0"/>
                        </a:spcBef>
                        <a:spcAft>
                          <a:spcPts val="0"/>
                        </a:spcAft>
                      </a:pPr>
                      <a:r>
                        <a:rPr lang="en-US" sz="3300">
                          <a:effectLst/>
                        </a:rPr>
                        <a:t>7, 14, 17</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extLst>
                  <a:ext uri="{0D108BD9-81ED-4DB2-BD59-A6C34878D82A}">
                    <a16:rowId xmlns:a16="http://schemas.microsoft.com/office/drawing/2014/main" val="3139132898"/>
                  </a:ext>
                </a:extLst>
              </a:tr>
              <a:tr h="553212">
                <a:tc>
                  <a:txBody>
                    <a:bodyPr/>
                    <a:lstStyle/>
                    <a:p>
                      <a:pPr marL="0" marR="0">
                        <a:spcBef>
                          <a:spcPts val="0"/>
                        </a:spcBef>
                        <a:spcAft>
                          <a:spcPts val="0"/>
                        </a:spcAft>
                      </a:pPr>
                      <a:r>
                        <a:rPr lang="en-US" sz="3300">
                          <a:effectLst/>
                        </a:rPr>
                        <a:t>Regional</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tc>
                  <a:txBody>
                    <a:bodyPr/>
                    <a:lstStyle/>
                    <a:p>
                      <a:pPr marL="0" marR="0">
                        <a:spcBef>
                          <a:spcPts val="0"/>
                        </a:spcBef>
                        <a:spcAft>
                          <a:spcPts val="0"/>
                        </a:spcAft>
                      </a:pPr>
                      <a:r>
                        <a:rPr lang="en-US" sz="3300">
                          <a:effectLst/>
                        </a:rPr>
                        <a:t>4</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tc>
                  <a:txBody>
                    <a:bodyPr/>
                    <a:lstStyle/>
                    <a:p>
                      <a:pPr marL="0" marR="0">
                        <a:spcBef>
                          <a:spcPts val="0"/>
                        </a:spcBef>
                        <a:spcAft>
                          <a:spcPts val="0"/>
                        </a:spcAft>
                      </a:pPr>
                      <a:r>
                        <a:rPr lang="en-US" sz="3300">
                          <a:effectLst/>
                        </a:rPr>
                        <a:t>2, 9, 13, 21</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extLst>
                  <a:ext uri="{0D108BD9-81ED-4DB2-BD59-A6C34878D82A}">
                    <a16:rowId xmlns:a16="http://schemas.microsoft.com/office/drawing/2014/main" val="2142611142"/>
                  </a:ext>
                </a:extLst>
              </a:tr>
              <a:tr h="553212">
                <a:tc>
                  <a:txBody>
                    <a:bodyPr/>
                    <a:lstStyle/>
                    <a:p>
                      <a:pPr marL="0" marR="0">
                        <a:spcBef>
                          <a:spcPts val="0"/>
                        </a:spcBef>
                        <a:spcAft>
                          <a:spcPts val="0"/>
                        </a:spcAft>
                      </a:pPr>
                      <a:r>
                        <a:rPr lang="en-US" sz="3300">
                          <a:effectLst/>
                        </a:rPr>
                        <a:t>National</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tc>
                  <a:txBody>
                    <a:bodyPr/>
                    <a:lstStyle/>
                    <a:p>
                      <a:pPr marL="0" marR="0">
                        <a:spcBef>
                          <a:spcPts val="0"/>
                        </a:spcBef>
                        <a:spcAft>
                          <a:spcPts val="0"/>
                        </a:spcAft>
                      </a:pPr>
                      <a:r>
                        <a:rPr lang="en-US" sz="3300">
                          <a:effectLst/>
                        </a:rPr>
                        <a:t>3</a:t>
                      </a:r>
                      <a:endParaRPr lang="en-US" sz="330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tc>
                  <a:txBody>
                    <a:bodyPr/>
                    <a:lstStyle/>
                    <a:p>
                      <a:pPr marL="0" marR="0">
                        <a:spcBef>
                          <a:spcPts val="0"/>
                        </a:spcBef>
                        <a:spcAft>
                          <a:spcPts val="0"/>
                        </a:spcAft>
                      </a:pPr>
                      <a:r>
                        <a:rPr lang="en-US" sz="3300" dirty="0">
                          <a:effectLst/>
                        </a:rPr>
                        <a:t>4, 5, 16</a:t>
                      </a:r>
                      <a:endParaRPr lang="en-US" sz="3300" dirty="0">
                        <a:effectLst/>
                        <a:latin typeface="Arial" panose="020B0604020202020204" pitchFamily="34" charset="0"/>
                        <a:ea typeface="Times New Roman" panose="02020603050405020304" pitchFamily="18" charset="0"/>
                        <a:cs typeface="Times New Roman" panose="02020603050405020304" pitchFamily="18" charset="0"/>
                      </a:endParaRPr>
                    </a:p>
                  </a:txBody>
                  <a:tcPr marL="94298" marR="94298" marT="0" marB="0"/>
                </a:tc>
                <a:extLst>
                  <a:ext uri="{0D108BD9-81ED-4DB2-BD59-A6C34878D82A}">
                    <a16:rowId xmlns:a16="http://schemas.microsoft.com/office/drawing/2014/main" val="725098149"/>
                  </a:ext>
                </a:extLst>
              </a:tr>
            </a:tbl>
          </a:graphicData>
        </a:graphic>
      </p:graphicFrame>
    </p:spTree>
    <p:extLst>
      <p:ext uri="{BB962C8B-B14F-4D97-AF65-F5344CB8AC3E}">
        <p14:creationId xmlns:p14="http://schemas.microsoft.com/office/powerpoint/2010/main" val="3173989859"/>
      </p:ext>
    </p:extLst>
  </p:cSld>
  <p:clrMapOvr>
    <a:overrideClrMapping bg1="lt1" tx1="dk1" bg2="lt2" tx2="dk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Content Placeholder 3" descr="Chart, bar chart&#10;&#10;Description automatically generated">
            <a:extLst>
              <a:ext uri="{FF2B5EF4-FFF2-40B4-BE49-F238E27FC236}">
                <a16:creationId xmlns:a16="http://schemas.microsoft.com/office/drawing/2014/main" id="{412C2631-29B6-4BD6-8417-6842447DEEBD}"/>
              </a:ext>
            </a:extLst>
          </p:cNvPr>
          <p:cNvPicPr>
            <a:picLocks noGrp="1"/>
          </p:cNvPicPr>
          <p:nvPr>
            <p:ph idx="1"/>
          </p:nvPr>
        </p:nvPicPr>
        <p:blipFill>
          <a:blip r:embed="rId3">
            <a:extLst>
              <a:ext uri="{28A0092B-C50C-407E-A947-70E740481C1C}">
                <a14:useLocalDpi xmlns:a14="http://schemas.microsoft.com/office/drawing/2010/main" val="0"/>
              </a:ext>
            </a:extLst>
          </a:blip>
          <a:stretch>
            <a:fillRect/>
          </a:stretch>
        </p:blipFill>
        <p:spPr>
          <a:xfrm>
            <a:off x="2463816" y="1355690"/>
            <a:ext cx="7464621" cy="4544186"/>
          </a:xfrm>
        </p:spPr>
      </p:pic>
      <p:sp>
        <p:nvSpPr>
          <p:cNvPr id="3" name="Title 2">
            <a:extLst>
              <a:ext uri="{FF2B5EF4-FFF2-40B4-BE49-F238E27FC236}">
                <a16:creationId xmlns:a16="http://schemas.microsoft.com/office/drawing/2014/main" id="{6FB5EC4B-8C75-47EF-950D-0B90A7C4FA4D}"/>
              </a:ext>
            </a:extLst>
          </p:cNvPr>
          <p:cNvSpPr>
            <a:spLocks noGrp="1"/>
          </p:cNvSpPr>
          <p:nvPr>
            <p:ph type="title"/>
          </p:nvPr>
        </p:nvSpPr>
        <p:spPr>
          <a:xfrm>
            <a:off x="675861" y="125896"/>
            <a:ext cx="11040533" cy="1325563"/>
          </a:xfrm>
        </p:spPr>
        <p:txBody>
          <a:bodyPr/>
          <a:lstStyle/>
          <a:p>
            <a:r>
              <a:rPr lang="en-US" dirty="0">
                <a:solidFill>
                  <a:schemeClr val="tx1"/>
                </a:solidFill>
              </a:rPr>
              <a:t>Concepts and analytical categories by layer</a:t>
            </a:r>
          </a:p>
        </p:txBody>
      </p:sp>
    </p:spTree>
    <p:extLst>
      <p:ext uri="{BB962C8B-B14F-4D97-AF65-F5344CB8AC3E}">
        <p14:creationId xmlns:p14="http://schemas.microsoft.com/office/powerpoint/2010/main" val="203841360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Content Placeholder 4" descr="A close up of a logo&#10;&#10;Description automatically generated">
            <a:extLst>
              <a:ext uri="{FF2B5EF4-FFF2-40B4-BE49-F238E27FC236}">
                <a16:creationId xmlns:a16="http://schemas.microsoft.com/office/drawing/2014/main" id="{DF970246-75AB-4F92-B34E-212C45F24EE9}"/>
              </a:ext>
            </a:extLst>
          </p:cNvPr>
          <p:cNvPicPr>
            <a:picLocks noChangeAspect="1"/>
          </p:cNvPicPr>
          <p:nvPr/>
        </p:nvPicPr>
        <p:blipFill rotWithShape="1">
          <a:blip r:embed="rId3"/>
          <a:srcRect l="9662" r="3787"/>
          <a:stretch/>
        </p:blipFill>
        <p:spPr>
          <a:xfrm>
            <a:off x="1948069" y="134090"/>
            <a:ext cx="6769742" cy="6589819"/>
          </a:xfrm>
          <a:prstGeom prst="rect">
            <a:avLst/>
          </a:prstGeom>
        </p:spPr>
      </p:pic>
      <p:sp>
        <p:nvSpPr>
          <p:cNvPr id="19" name="Title 18">
            <a:extLst>
              <a:ext uri="{FF2B5EF4-FFF2-40B4-BE49-F238E27FC236}">
                <a16:creationId xmlns:a16="http://schemas.microsoft.com/office/drawing/2014/main" id="{78551B5D-8F1B-4975-9780-8416DD7AC6B5}"/>
              </a:ext>
            </a:extLst>
          </p:cNvPr>
          <p:cNvSpPr>
            <a:spLocks noGrp="1"/>
          </p:cNvSpPr>
          <p:nvPr>
            <p:ph type="title"/>
          </p:nvPr>
        </p:nvSpPr>
        <p:spPr>
          <a:xfrm>
            <a:off x="9289774" y="324679"/>
            <a:ext cx="2584175" cy="1325563"/>
          </a:xfrm>
        </p:spPr>
        <p:txBody>
          <a:bodyPr/>
          <a:lstStyle/>
          <a:p>
            <a:r>
              <a:rPr lang="en-US" dirty="0">
                <a:solidFill>
                  <a:schemeClr val="tx1"/>
                </a:solidFill>
              </a:rPr>
              <a:t>Overall Socio-Ecological Model</a:t>
            </a:r>
          </a:p>
        </p:txBody>
      </p:sp>
    </p:spTree>
    <p:extLst>
      <p:ext uri="{BB962C8B-B14F-4D97-AF65-F5344CB8AC3E}">
        <p14:creationId xmlns:p14="http://schemas.microsoft.com/office/powerpoint/2010/main" val="926692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aphicFrame>
        <p:nvGraphicFramePr>
          <p:cNvPr id="15" name="Content Placeholder 1">
            <a:extLst>
              <a:ext uri="{FF2B5EF4-FFF2-40B4-BE49-F238E27FC236}">
                <a16:creationId xmlns:a16="http://schemas.microsoft.com/office/drawing/2014/main" id="{7CD2172E-8AB8-4871-96D4-F64FDC0C46C2}"/>
              </a:ext>
            </a:extLst>
          </p:cNvPr>
          <p:cNvGraphicFramePr>
            <a:graphicFrameLocks noGrp="1"/>
          </p:cNvGraphicFramePr>
          <p:nvPr>
            <p:ph idx="1"/>
            <p:extLst>
              <p:ext uri="{D42A27DB-BD31-4B8C-83A1-F6EECF244321}">
                <p14:modId xmlns:p14="http://schemas.microsoft.com/office/powerpoint/2010/main" val="3174024944"/>
              </p:ext>
            </p:extLst>
          </p:nvPr>
        </p:nvGraphicFramePr>
        <p:xfrm>
          <a:off x="609600" y="2460625"/>
          <a:ext cx="11041063" cy="40417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itle 2">
            <a:extLst>
              <a:ext uri="{FF2B5EF4-FFF2-40B4-BE49-F238E27FC236}">
                <a16:creationId xmlns:a16="http://schemas.microsoft.com/office/drawing/2014/main" id="{6AB5DE26-7F8F-4652-B1C5-7677A7FC35D6}"/>
              </a:ext>
            </a:extLst>
          </p:cNvPr>
          <p:cNvSpPr>
            <a:spLocks noGrp="1"/>
          </p:cNvSpPr>
          <p:nvPr>
            <p:ph type="title"/>
          </p:nvPr>
        </p:nvSpPr>
        <p:spPr/>
        <p:txBody>
          <a:bodyPr/>
          <a:lstStyle/>
          <a:p>
            <a:r>
              <a:rPr lang="en-US" dirty="0">
                <a:solidFill>
                  <a:schemeClr val="tx1"/>
                </a:solidFill>
              </a:rPr>
              <a:t>Discussion</a:t>
            </a:r>
          </a:p>
        </p:txBody>
      </p:sp>
    </p:spTree>
    <p:extLst>
      <p:ext uri="{BB962C8B-B14F-4D97-AF65-F5344CB8AC3E}">
        <p14:creationId xmlns:p14="http://schemas.microsoft.com/office/powerpoint/2010/main" val="15016556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1115DF5-AFBD-4F66-AE21-09484AD45C9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1" name="Picture 10">
            <a:extLst>
              <a:ext uri="{FF2B5EF4-FFF2-40B4-BE49-F238E27FC236}">
                <a16:creationId xmlns:a16="http://schemas.microsoft.com/office/drawing/2014/main" id="{33D1B7F8-74CC-4614-855A-84CC82628BE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3" name="Oval 12">
            <a:extLst>
              <a:ext uri="{FF2B5EF4-FFF2-40B4-BE49-F238E27FC236}">
                <a16:creationId xmlns:a16="http://schemas.microsoft.com/office/drawing/2014/main" id="{16BEC653-A047-40E7-A65C-5C7D3EDECCA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5" name="Picture 14">
            <a:extLst>
              <a:ext uri="{FF2B5EF4-FFF2-40B4-BE49-F238E27FC236}">
                <a16:creationId xmlns:a16="http://schemas.microsoft.com/office/drawing/2014/main" id="{1CA27089-EF20-428F-BEFB-D680CC61A24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7" name="Picture 16">
            <a:extLst>
              <a:ext uri="{FF2B5EF4-FFF2-40B4-BE49-F238E27FC236}">
                <a16:creationId xmlns:a16="http://schemas.microsoft.com/office/drawing/2014/main" id="{1BFA68AB-4F1A-4721-A4D2-0C578829A0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9" name="Rectangle 18">
            <a:extLst>
              <a:ext uri="{FF2B5EF4-FFF2-40B4-BE49-F238E27FC236}">
                <a16:creationId xmlns:a16="http://schemas.microsoft.com/office/drawing/2014/main" id="{D43CBC87-A39A-44E4-9EE2-21CCD5CEDC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1" name="Rectangle 20">
            <a:extLst>
              <a:ext uri="{FF2B5EF4-FFF2-40B4-BE49-F238E27FC236}">
                <a16:creationId xmlns:a16="http://schemas.microsoft.com/office/drawing/2014/main" id="{81E3F4E1-B084-4FFF-9627-13782BE0BE4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2000" cy="6858001"/>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5A216-5038-4EFF-8E5D-BB1414857E45}"/>
              </a:ext>
            </a:extLst>
          </p:cNvPr>
          <p:cNvSpPr>
            <a:spLocks noGrp="1"/>
          </p:cNvSpPr>
          <p:nvPr>
            <p:ph type="title"/>
          </p:nvPr>
        </p:nvSpPr>
        <p:spPr>
          <a:xfrm>
            <a:off x="643855" y="1447800"/>
            <a:ext cx="3108626" cy="4572000"/>
          </a:xfrm>
        </p:spPr>
        <p:txBody>
          <a:bodyPr vert="horz" lIns="91440" tIns="45720" rIns="91440" bIns="45720" rtlCol="0" anchor="ctr">
            <a:normAutofit/>
          </a:bodyPr>
          <a:lstStyle/>
          <a:p>
            <a:r>
              <a:rPr lang="en-US" sz="3200">
                <a:solidFill>
                  <a:srgbClr val="EBEBEB"/>
                </a:solidFill>
                <a:latin typeface="+mj-lt"/>
              </a:rPr>
              <a:t>Concluding remarks</a:t>
            </a:r>
          </a:p>
        </p:txBody>
      </p:sp>
      <p:sp>
        <p:nvSpPr>
          <p:cNvPr id="23" name="Freeform: Shape 22">
            <a:extLst>
              <a:ext uri="{FF2B5EF4-FFF2-40B4-BE49-F238E27FC236}">
                <a16:creationId xmlns:a16="http://schemas.microsoft.com/office/drawing/2014/main" id="{1F8051AB-C2F8-461F-812A-3E58862141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61310" y="0"/>
            <a:ext cx="8030690" cy="6858000"/>
          </a:xfrm>
          <a:custGeom>
            <a:avLst/>
            <a:gdLst>
              <a:gd name="connsiteX0" fmla="*/ 1176 w 8030690"/>
              <a:gd name="connsiteY0" fmla="*/ 0 h 6858000"/>
              <a:gd name="connsiteX1" fmla="*/ 1344715 w 8030690"/>
              <a:gd name="connsiteY1" fmla="*/ 0 h 6858000"/>
              <a:gd name="connsiteX2" fmla="*/ 1344715 w 8030690"/>
              <a:gd name="connsiteY2" fmla="*/ 0 h 6858000"/>
              <a:gd name="connsiteX3" fmla="*/ 8030690 w 8030690"/>
              <a:gd name="connsiteY3" fmla="*/ 0 h 6858000"/>
              <a:gd name="connsiteX4" fmla="*/ 8030690 w 8030690"/>
              <a:gd name="connsiteY4" fmla="*/ 6858000 h 6858000"/>
              <a:gd name="connsiteX5" fmla="*/ 477746 w 8030690"/>
              <a:gd name="connsiteY5" fmla="*/ 6858000 h 6858000"/>
              <a:gd name="connsiteX6" fmla="*/ 477746 w 8030690"/>
              <a:gd name="connsiteY6" fmla="*/ 6858000 h 6858000"/>
              <a:gd name="connsiteX7" fmla="*/ 0 w 8030690"/>
              <a:gd name="connsiteY7" fmla="*/ 6858000 h 6858000"/>
              <a:gd name="connsiteX8" fmla="*/ 5883 w 8030690"/>
              <a:gd name="connsiteY8" fmla="*/ 6817538 h 6858000"/>
              <a:gd name="connsiteX9" fmla="*/ 23196 w 8030690"/>
              <a:gd name="connsiteY9" fmla="*/ 6698894 h 6858000"/>
              <a:gd name="connsiteX10" fmla="*/ 35298 w 8030690"/>
              <a:gd name="connsiteY10" fmla="*/ 6612483 h 6858000"/>
              <a:gd name="connsiteX11" fmla="*/ 48073 w 8030690"/>
              <a:gd name="connsiteY11" fmla="*/ 6509613 h 6858000"/>
              <a:gd name="connsiteX12" fmla="*/ 63369 w 8030690"/>
              <a:gd name="connsiteY12" fmla="*/ 6387541 h 6858000"/>
              <a:gd name="connsiteX13" fmla="*/ 79506 w 8030690"/>
              <a:gd name="connsiteY13" fmla="*/ 6252438 h 6858000"/>
              <a:gd name="connsiteX14" fmla="*/ 96483 w 8030690"/>
              <a:gd name="connsiteY14" fmla="*/ 6100191 h 6858000"/>
              <a:gd name="connsiteX15" fmla="*/ 114468 w 8030690"/>
              <a:gd name="connsiteY15" fmla="*/ 5934227 h 6858000"/>
              <a:gd name="connsiteX16" fmla="*/ 132454 w 8030690"/>
              <a:gd name="connsiteY16" fmla="*/ 5753862 h 6858000"/>
              <a:gd name="connsiteX17" fmla="*/ 150775 w 8030690"/>
              <a:gd name="connsiteY17" fmla="*/ 5561838 h 6858000"/>
              <a:gd name="connsiteX18" fmla="*/ 167752 w 8030690"/>
              <a:gd name="connsiteY18" fmla="*/ 5354726 h 6858000"/>
              <a:gd name="connsiteX19" fmla="*/ 184057 w 8030690"/>
              <a:gd name="connsiteY19" fmla="*/ 5138013 h 6858000"/>
              <a:gd name="connsiteX20" fmla="*/ 198849 w 8030690"/>
              <a:gd name="connsiteY20" fmla="*/ 4908956 h 6858000"/>
              <a:gd name="connsiteX21" fmla="*/ 212968 w 8030690"/>
              <a:gd name="connsiteY21" fmla="*/ 4670298 h 6858000"/>
              <a:gd name="connsiteX22" fmla="*/ 226248 w 8030690"/>
              <a:gd name="connsiteY22" fmla="*/ 4421352 h 6858000"/>
              <a:gd name="connsiteX23" fmla="*/ 230954 w 8030690"/>
              <a:gd name="connsiteY23" fmla="*/ 4293793 h 6858000"/>
              <a:gd name="connsiteX24" fmla="*/ 236165 w 8030690"/>
              <a:gd name="connsiteY24" fmla="*/ 4163491 h 6858000"/>
              <a:gd name="connsiteX25" fmla="*/ 241039 w 8030690"/>
              <a:gd name="connsiteY25" fmla="*/ 4031132 h 6858000"/>
              <a:gd name="connsiteX26" fmla="*/ 244233 w 8030690"/>
              <a:gd name="connsiteY26" fmla="*/ 3898087 h 6858000"/>
              <a:gd name="connsiteX27" fmla="*/ 247091 w 8030690"/>
              <a:gd name="connsiteY27" fmla="*/ 3762298 h 6858000"/>
              <a:gd name="connsiteX28" fmla="*/ 250116 w 8030690"/>
              <a:gd name="connsiteY28" fmla="*/ 3625138 h 6858000"/>
              <a:gd name="connsiteX29" fmla="*/ 252133 w 8030690"/>
              <a:gd name="connsiteY29" fmla="*/ 3485235 h 6858000"/>
              <a:gd name="connsiteX30" fmla="*/ 252133 w 8030690"/>
              <a:gd name="connsiteY30" fmla="*/ 3343960 h 6858000"/>
              <a:gd name="connsiteX31" fmla="*/ 253142 w 8030690"/>
              <a:gd name="connsiteY31" fmla="*/ 3201314 h 6858000"/>
              <a:gd name="connsiteX32" fmla="*/ 252133 w 8030690"/>
              <a:gd name="connsiteY32" fmla="*/ 3057296 h 6858000"/>
              <a:gd name="connsiteX33" fmla="*/ 250116 w 8030690"/>
              <a:gd name="connsiteY33" fmla="*/ 2911221 h 6858000"/>
              <a:gd name="connsiteX34" fmla="*/ 248267 w 8030690"/>
              <a:gd name="connsiteY34" fmla="*/ 2765145 h 6858000"/>
              <a:gd name="connsiteX35" fmla="*/ 244233 w 8030690"/>
              <a:gd name="connsiteY35" fmla="*/ 2617013 h 6858000"/>
              <a:gd name="connsiteX36" fmla="*/ 240031 w 8030690"/>
              <a:gd name="connsiteY36" fmla="*/ 2467508 h 6858000"/>
              <a:gd name="connsiteX37" fmla="*/ 235156 w 8030690"/>
              <a:gd name="connsiteY37" fmla="*/ 2318004 h 6858000"/>
              <a:gd name="connsiteX38" fmla="*/ 228265 w 8030690"/>
              <a:gd name="connsiteY38" fmla="*/ 2167128 h 6858000"/>
              <a:gd name="connsiteX39" fmla="*/ 220028 w 8030690"/>
              <a:gd name="connsiteY39" fmla="*/ 2014880 h 6858000"/>
              <a:gd name="connsiteX40" fmla="*/ 212128 w 8030690"/>
              <a:gd name="connsiteY40" fmla="*/ 1861947 h 6858000"/>
              <a:gd name="connsiteX41" fmla="*/ 202043 w 8030690"/>
              <a:gd name="connsiteY41" fmla="*/ 1709013 h 6858000"/>
              <a:gd name="connsiteX42" fmla="*/ 189940 w 8030690"/>
              <a:gd name="connsiteY42" fmla="*/ 1554023 h 6858000"/>
              <a:gd name="connsiteX43" fmla="*/ 177838 w 8030690"/>
              <a:gd name="connsiteY43" fmla="*/ 1401089 h 6858000"/>
              <a:gd name="connsiteX44" fmla="*/ 163886 w 8030690"/>
              <a:gd name="connsiteY44" fmla="*/ 1245413 h 6858000"/>
              <a:gd name="connsiteX45" fmla="*/ 148590 w 8030690"/>
              <a:gd name="connsiteY45" fmla="*/ 1089050 h 6858000"/>
              <a:gd name="connsiteX46" fmla="*/ 132454 w 8030690"/>
              <a:gd name="connsiteY46" fmla="*/ 934745 h 6858000"/>
              <a:gd name="connsiteX47" fmla="*/ 113628 w 8030690"/>
              <a:gd name="connsiteY47" fmla="*/ 778383 h 6858000"/>
              <a:gd name="connsiteX48" fmla="*/ 93457 w 8030690"/>
              <a:gd name="connsiteY48" fmla="*/ 622706 h 6858000"/>
              <a:gd name="connsiteX49" fmla="*/ 73454 w 8030690"/>
              <a:gd name="connsiteY49" fmla="*/ 466344 h 6858000"/>
              <a:gd name="connsiteX50" fmla="*/ 50090 w 8030690"/>
              <a:gd name="connsiteY50" fmla="*/ 310667 h 6858000"/>
              <a:gd name="connsiteX51" fmla="*/ 26222 w 8030690"/>
              <a:gd name="connsiteY51" fmla="*/ 155676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8030690" h="6858000">
                <a:moveTo>
                  <a:pt x="1176" y="0"/>
                </a:moveTo>
                <a:lnTo>
                  <a:pt x="1344715" y="0"/>
                </a:lnTo>
                <a:lnTo>
                  <a:pt x="1344715" y="0"/>
                </a:lnTo>
                <a:lnTo>
                  <a:pt x="8030690" y="0"/>
                </a:lnTo>
                <a:lnTo>
                  <a:pt x="8030690" y="6858000"/>
                </a:lnTo>
                <a:lnTo>
                  <a:pt x="477746" y="6858000"/>
                </a:lnTo>
                <a:lnTo>
                  <a:pt x="477746" y="6858000"/>
                </a:lnTo>
                <a:lnTo>
                  <a:pt x="0" y="6858000"/>
                </a:lnTo>
                <a:lnTo>
                  <a:pt x="5883" y="6817538"/>
                </a:lnTo>
                <a:lnTo>
                  <a:pt x="23196" y="6698894"/>
                </a:lnTo>
                <a:lnTo>
                  <a:pt x="35298" y="6612483"/>
                </a:lnTo>
                <a:lnTo>
                  <a:pt x="48073" y="6509613"/>
                </a:lnTo>
                <a:lnTo>
                  <a:pt x="63369" y="6387541"/>
                </a:lnTo>
                <a:lnTo>
                  <a:pt x="79506" y="6252438"/>
                </a:lnTo>
                <a:lnTo>
                  <a:pt x="96483" y="6100191"/>
                </a:lnTo>
                <a:lnTo>
                  <a:pt x="114468" y="5934227"/>
                </a:lnTo>
                <a:lnTo>
                  <a:pt x="132454" y="5753862"/>
                </a:lnTo>
                <a:lnTo>
                  <a:pt x="150775" y="5561838"/>
                </a:lnTo>
                <a:lnTo>
                  <a:pt x="167752" y="5354726"/>
                </a:lnTo>
                <a:lnTo>
                  <a:pt x="184057" y="5138013"/>
                </a:lnTo>
                <a:lnTo>
                  <a:pt x="198849" y="4908956"/>
                </a:lnTo>
                <a:lnTo>
                  <a:pt x="212968" y="4670298"/>
                </a:lnTo>
                <a:lnTo>
                  <a:pt x="226248" y="4421352"/>
                </a:lnTo>
                <a:lnTo>
                  <a:pt x="230954" y="4293793"/>
                </a:lnTo>
                <a:lnTo>
                  <a:pt x="236165" y="4163491"/>
                </a:lnTo>
                <a:lnTo>
                  <a:pt x="241039" y="4031132"/>
                </a:lnTo>
                <a:lnTo>
                  <a:pt x="244233" y="3898087"/>
                </a:lnTo>
                <a:lnTo>
                  <a:pt x="247091" y="3762298"/>
                </a:lnTo>
                <a:lnTo>
                  <a:pt x="250116" y="3625138"/>
                </a:lnTo>
                <a:lnTo>
                  <a:pt x="252133" y="3485235"/>
                </a:lnTo>
                <a:lnTo>
                  <a:pt x="252133" y="3343960"/>
                </a:lnTo>
                <a:lnTo>
                  <a:pt x="253142" y="3201314"/>
                </a:lnTo>
                <a:lnTo>
                  <a:pt x="252133" y="3057296"/>
                </a:lnTo>
                <a:lnTo>
                  <a:pt x="250116" y="2911221"/>
                </a:lnTo>
                <a:lnTo>
                  <a:pt x="248267" y="2765145"/>
                </a:lnTo>
                <a:lnTo>
                  <a:pt x="244233" y="2617013"/>
                </a:lnTo>
                <a:lnTo>
                  <a:pt x="240031" y="2467508"/>
                </a:lnTo>
                <a:lnTo>
                  <a:pt x="235156" y="2318004"/>
                </a:lnTo>
                <a:lnTo>
                  <a:pt x="228265" y="2167128"/>
                </a:lnTo>
                <a:lnTo>
                  <a:pt x="220028" y="2014880"/>
                </a:lnTo>
                <a:lnTo>
                  <a:pt x="212128" y="1861947"/>
                </a:lnTo>
                <a:lnTo>
                  <a:pt x="202043" y="1709013"/>
                </a:lnTo>
                <a:lnTo>
                  <a:pt x="189940" y="1554023"/>
                </a:lnTo>
                <a:lnTo>
                  <a:pt x="177838" y="1401089"/>
                </a:lnTo>
                <a:lnTo>
                  <a:pt x="163886" y="1245413"/>
                </a:lnTo>
                <a:lnTo>
                  <a:pt x="148590" y="1089050"/>
                </a:lnTo>
                <a:lnTo>
                  <a:pt x="132454" y="934745"/>
                </a:lnTo>
                <a:lnTo>
                  <a:pt x="113628" y="778383"/>
                </a:lnTo>
                <a:lnTo>
                  <a:pt x="93457" y="622706"/>
                </a:lnTo>
                <a:lnTo>
                  <a:pt x="73454" y="466344"/>
                </a:lnTo>
                <a:lnTo>
                  <a:pt x="50090" y="310667"/>
                </a:lnTo>
                <a:lnTo>
                  <a:pt x="26222" y="155676"/>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5" name="Freeform 11">
            <a:extLst>
              <a:ext uri="{FF2B5EF4-FFF2-40B4-BE49-F238E27FC236}">
                <a16:creationId xmlns:a16="http://schemas.microsoft.com/office/drawing/2014/main" id="{481E0C28-CB2F-425F-98C5-AF23B9B704D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48110" y="-1"/>
            <a:ext cx="559472" cy="3709642"/>
          </a:xfrm>
          <a:custGeom>
            <a:avLst/>
            <a:gdLst>
              <a:gd name="connsiteX0" fmla="*/ 0 w 559472"/>
              <a:gd name="connsiteY0" fmla="*/ 0 h 3709642"/>
              <a:gd name="connsiteX1" fmla="*/ 473952 w 559472"/>
              <a:gd name="connsiteY1" fmla="*/ 0 h 3709642"/>
              <a:gd name="connsiteX2" fmla="*/ 485840 w 559472"/>
              <a:gd name="connsiteY2" fmla="*/ 161194 h 3709642"/>
              <a:gd name="connsiteX3" fmla="*/ 523949 w 559472"/>
              <a:gd name="connsiteY3" fmla="*/ 3672197 h 3709642"/>
              <a:gd name="connsiteX4" fmla="*/ 454748 w 559472"/>
              <a:gd name="connsiteY4" fmla="*/ 3709642 h 3709642"/>
              <a:gd name="connsiteX5" fmla="*/ 448224 w 559472"/>
              <a:gd name="connsiteY5" fmla="*/ 3510471 h 3709642"/>
              <a:gd name="connsiteX6" fmla="*/ 443564 w 559472"/>
              <a:gd name="connsiteY6" fmla="*/ 3408563 h 3709642"/>
              <a:gd name="connsiteX7" fmla="*/ 438902 w 559472"/>
              <a:gd name="connsiteY7" fmla="*/ 3304407 h 3709642"/>
              <a:gd name="connsiteX8" fmla="*/ 433941 w 559472"/>
              <a:gd name="connsiteY8" fmla="*/ 3198777 h 3709642"/>
              <a:gd name="connsiteX9" fmla="*/ 427584 w 559472"/>
              <a:gd name="connsiteY9" fmla="*/ 3092510 h 3709642"/>
              <a:gd name="connsiteX10" fmla="*/ 420988 w 559472"/>
              <a:gd name="connsiteY10" fmla="*/ 2984390 h 3709642"/>
              <a:gd name="connsiteX11" fmla="*/ 414330 w 559472"/>
              <a:gd name="connsiteY11" fmla="*/ 2874401 h 3709642"/>
              <a:gd name="connsiteX12" fmla="*/ 406840 w 559472"/>
              <a:gd name="connsiteY12" fmla="*/ 2762980 h 3709642"/>
              <a:gd name="connsiteX13" fmla="*/ 397745 w 559472"/>
              <a:gd name="connsiteY13" fmla="*/ 2650566 h 3709642"/>
              <a:gd name="connsiteX14" fmla="*/ 389154 w 559472"/>
              <a:gd name="connsiteY14" fmla="*/ 2536612 h 3709642"/>
              <a:gd name="connsiteX15" fmla="*/ 379225 w 559472"/>
              <a:gd name="connsiteY15" fmla="*/ 2421642 h 3709642"/>
              <a:gd name="connsiteX16" fmla="*/ 368316 w 559472"/>
              <a:gd name="connsiteY16" fmla="*/ 2305627 h 3709642"/>
              <a:gd name="connsiteX17" fmla="*/ 357466 w 559472"/>
              <a:gd name="connsiteY17" fmla="*/ 2189233 h 3709642"/>
              <a:gd name="connsiteX18" fmla="*/ 344982 w 559472"/>
              <a:gd name="connsiteY18" fmla="*/ 2071473 h 3709642"/>
              <a:gd name="connsiteX19" fmla="*/ 332466 w 559472"/>
              <a:gd name="connsiteY19" fmla="*/ 1952216 h 3709642"/>
              <a:gd name="connsiteX20" fmla="*/ 319121 w 559472"/>
              <a:gd name="connsiteY20" fmla="*/ 1833776 h 3709642"/>
              <a:gd name="connsiteX21" fmla="*/ 304408 w 559472"/>
              <a:gd name="connsiteY21" fmla="*/ 1713948 h 3709642"/>
              <a:gd name="connsiteX22" fmla="*/ 288685 w 559472"/>
              <a:gd name="connsiteY22" fmla="*/ 1592703 h 3709642"/>
              <a:gd name="connsiteX23" fmla="*/ 273050 w 559472"/>
              <a:gd name="connsiteY23" fmla="*/ 1471451 h 3709642"/>
              <a:gd name="connsiteX24" fmla="*/ 255813 w 559472"/>
              <a:gd name="connsiteY24" fmla="*/ 1350328 h 3709642"/>
              <a:gd name="connsiteX25" fmla="*/ 237060 w 559472"/>
              <a:gd name="connsiteY25" fmla="*/ 1227080 h 3709642"/>
              <a:gd name="connsiteX26" fmla="*/ 218488 w 559472"/>
              <a:gd name="connsiteY26" fmla="*/ 1106065 h 3709642"/>
              <a:gd name="connsiteX27" fmla="*/ 198221 w 559472"/>
              <a:gd name="connsiteY27" fmla="*/ 982940 h 3709642"/>
              <a:gd name="connsiteX28" fmla="*/ 177152 w 559472"/>
              <a:gd name="connsiteY28" fmla="*/ 858755 h 3709642"/>
              <a:gd name="connsiteX29" fmla="*/ 155551 w 559472"/>
              <a:gd name="connsiteY29" fmla="*/ 736861 h 3709642"/>
              <a:gd name="connsiteX30" fmla="*/ 131782 w 559472"/>
              <a:gd name="connsiteY30" fmla="*/ 613645 h 3709642"/>
              <a:gd name="connsiteX31" fmla="*/ 107123 w 559472"/>
              <a:gd name="connsiteY31" fmla="*/ 490500 h 3709642"/>
              <a:gd name="connsiteX32" fmla="*/ 82552 w 559472"/>
              <a:gd name="connsiteY32" fmla="*/ 367348 h 3709642"/>
              <a:gd name="connsiteX33" fmla="*/ 55608 w 559472"/>
              <a:gd name="connsiteY33" fmla="*/ 244762 h 3709642"/>
              <a:gd name="connsiteX34" fmla="*/ 28130 w 559472"/>
              <a:gd name="connsiteY34" fmla="*/ 122220 h 3709642"/>
              <a:gd name="connsiteX35" fmla="*/ 0 w 559472"/>
              <a:gd name="connsiteY35" fmla="*/ 0 h 37096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559472" h="3709642">
                <a:moveTo>
                  <a:pt x="0" y="0"/>
                </a:moveTo>
                <a:lnTo>
                  <a:pt x="473952" y="0"/>
                </a:lnTo>
                <a:lnTo>
                  <a:pt x="485840" y="161194"/>
                </a:lnTo>
                <a:cubicBezTo>
                  <a:pt x="552063" y="1147770"/>
                  <a:pt x="592441" y="3086737"/>
                  <a:pt x="523949" y="3672197"/>
                </a:cubicBezTo>
                <a:cubicBezTo>
                  <a:pt x="500842" y="3684557"/>
                  <a:pt x="477855" y="3697282"/>
                  <a:pt x="454748" y="3709642"/>
                </a:cubicBezTo>
                <a:lnTo>
                  <a:pt x="448224" y="3510471"/>
                </a:lnTo>
                <a:lnTo>
                  <a:pt x="443564" y="3408563"/>
                </a:lnTo>
                <a:lnTo>
                  <a:pt x="438902" y="3304407"/>
                </a:lnTo>
                <a:lnTo>
                  <a:pt x="433941" y="3198777"/>
                </a:lnTo>
                <a:lnTo>
                  <a:pt x="427584" y="3092510"/>
                </a:lnTo>
                <a:lnTo>
                  <a:pt x="420988" y="2984390"/>
                </a:lnTo>
                <a:lnTo>
                  <a:pt x="414330" y="2874401"/>
                </a:lnTo>
                <a:lnTo>
                  <a:pt x="406840" y="2762980"/>
                </a:lnTo>
                <a:lnTo>
                  <a:pt x="397745" y="2650566"/>
                </a:lnTo>
                <a:lnTo>
                  <a:pt x="389154" y="2536612"/>
                </a:lnTo>
                <a:lnTo>
                  <a:pt x="379225" y="2421642"/>
                </a:lnTo>
                <a:lnTo>
                  <a:pt x="368316" y="2305627"/>
                </a:lnTo>
                <a:lnTo>
                  <a:pt x="357466" y="2189233"/>
                </a:lnTo>
                <a:lnTo>
                  <a:pt x="344982" y="2071473"/>
                </a:lnTo>
                <a:lnTo>
                  <a:pt x="332466" y="1952216"/>
                </a:lnTo>
                <a:lnTo>
                  <a:pt x="319121" y="1833776"/>
                </a:lnTo>
                <a:lnTo>
                  <a:pt x="304408" y="1713948"/>
                </a:lnTo>
                <a:lnTo>
                  <a:pt x="288685" y="1592703"/>
                </a:lnTo>
                <a:lnTo>
                  <a:pt x="273050" y="1471451"/>
                </a:lnTo>
                <a:lnTo>
                  <a:pt x="255813" y="1350328"/>
                </a:lnTo>
                <a:lnTo>
                  <a:pt x="237060" y="1227080"/>
                </a:lnTo>
                <a:lnTo>
                  <a:pt x="218488" y="1106065"/>
                </a:lnTo>
                <a:lnTo>
                  <a:pt x="198221" y="982940"/>
                </a:lnTo>
                <a:lnTo>
                  <a:pt x="177152" y="858755"/>
                </a:lnTo>
                <a:lnTo>
                  <a:pt x="155551" y="736861"/>
                </a:lnTo>
                <a:lnTo>
                  <a:pt x="131782" y="613645"/>
                </a:lnTo>
                <a:lnTo>
                  <a:pt x="107123" y="490500"/>
                </a:lnTo>
                <a:lnTo>
                  <a:pt x="82552" y="367348"/>
                </a:lnTo>
                <a:lnTo>
                  <a:pt x="55608" y="244762"/>
                </a:lnTo>
                <a:lnTo>
                  <a:pt x="28130" y="122220"/>
                </a:lnTo>
                <a:lnTo>
                  <a:pt x="0" y="0"/>
                </a:lnTo>
                <a:close/>
              </a:path>
            </a:pathLst>
          </a:custGeom>
          <a:solidFill>
            <a:schemeClr val="bg1">
              <a:alpha val="20000"/>
            </a:schemeClr>
          </a:solidFill>
          <a:ln>
            <a:noFill/>
          </a:ln>
        </p:spPr>
        <p:txBody>
          <a:bodyPr rtlCol="0" anchor="ctr"/>
          <a:lstStyle/>
          <a:p>
            <a:pPr algn="ctr"/>
            <a:endParaRPr lang="en-US"/>
          </a:p>
        </p:txBody>
      </p:sp>
      <p:sp>
        <p:nvSpPr>
          <p:cNvPr id="27" name="Rectangle 26">
            <a:extLst>
              <a:ext uri="{FF2B5EF4-FFF2-40B4-BE49-F238E27FC236}">
                <a16:creationId xmlns:a16="http://schemas.microsoft.com/office/drawing/2014/main" id="{2DB2879C-F0B1-4195-A323-E97B6065A7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graphicFrame>
        <p:nvGraphicFramePr>
          <p:cNvPr id="6" name="Content Placeholder 2">
            <a:extLst>
              <a:ext uri="{FF2B5EF4-FFF2-40B4-BE49-F238E27FC236}">
                <a16:creationId xmlns:a16="http://schemas.microsoft.com/office/drawing/2014/main" id="{990DF94B-B8A8-4C78-B347-C5C1538D4FBB}"/>
              </a:ext>
            </a:extLst>
          </p:cNvPr>
          <p:cNvGraphicFramePr>
            <a:graphicFrameLocks noGrp="1"/>
          </p:cNvGraphicFramePr>
          <p:nvPr>
            <p:ph idx="1"/>
            <p:extLst>
              <p:ext uri="{D42A27DB-BD31-4B8C-83A1-F6EECF244321}">
                <p14:modId xmlns:p14="http://schemas.microsoft.com/office/powerpoint/2010/main" val="2633080036"/>
              </p:ext>
            </p:extLst>
          </p:nvPr>
        </p:nvGraphicFramePr>
        <p:xfrm>
          <a:off x="5048250" y="1447800"/>
          <a:ext cx="6496050" cy="4572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1641919073"/>
      </p:ext>
    </p:extLst>
  </p:cSld>
  <p:clrMapOvr>
    <a:overrideClrMapping bg1="lt1" tx1="dk1" bg2="lt2" tx2="dk2" accent1="accent1" accent2="accent2" accent3="accent3" accent4="accent4" accent5="accent5" accent6="accent6" hlink="hlink" folHlink="folHlink"/>
  </p:clrMapOvr>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8E36151-F2A4-4DBA-8842-28A9E29BD2AA}"/>
              </a:ext>
            </a:extLst>
          </p:cNvPr>
          <p:cNvSpPr>
            <a:spLocks noGrp="1"/>
          </p:cNvSpPr>
          <p:nvPr>
            <p:ph type="title"/>
          </p:nvPr>
        </p:nvSpPr>
        <p:spPr/>
        <p:txBody>
          <a:bodyPr/>
          <a:lstStyle/>
          <a:p>
            <a:r>
              <a:rPr lang="en-US" dirty="0">
                <a:solidFill>
                  <a:schemeClr val="tx1"/>
                </a:solidFill>
              </a:rPr>
              <a:t>Thank you</a:t>
            </a:r>
            <a:br>
              <a:rPr lang="en-US" dirty="0">
                <a:solidFill>
                  <a:schemeClr val="tx1"/>
                </a:solidFill>
              </a:rPr>
            </a:br>
            <a:br>
              <a:rPr lang="en-US" dirty="0">
                <a:solidFill>
                  <a:schemeClr val="tx1"/>
                </a:solidFill>
              </a:rPr>
            </a:br>
            <a:r>
              <a:rPr lang="en-US" sz="3600" b="0" dirty="0">
                <a:solidFill>
                  <a:schemeClr val="tx1"/>
                </a:solidFill>
              </a:rPr>
              <a:t>adelong@archbold-station.org</a:t>
            </a:r>
            <a:endParaRPr lang="en-US" b="0" dirty="0">
              <a:solidFill>
                <a:schemeClr val="tx1"/>
              </a:solidFill>
            </a:endParaRPr>
          </a:p>
        </p:txBody>
      </p:sp>
    </p:spTree>
    <p:extLst>
      <p:ext uri="{BB962C8B-B14F-4D97-AF65-F5344CB8AC3E}">
        <p14:creationId xmlns:p14="http://schemas.microsoft.com/office/powerpoint/2010/main" val="737080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0" name="Picture 9">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le 2">
            <a:extLst>
              <a:ext uri="{FF2B5EF4-FFF2-40B4-BE49-F238E27FC236}">
                <a16:creationId xmlns:a16="http://schemas.microsoft.com/office/drawing/2014/main" id="{7323B183-95A1-4E7B-9787-FE8E26A97A1C}"/>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dirty="0">
                <a:solidFill>
                  <a:srgbClr val="FFFFFF"/>
                </a:solidFill>
                <a:latin typeface="+mj-lt"/>
              </a:rPr>
              <a:t>What is a systematic review?</a:t>
            </a:r>
          </a:p>
        </p:txBody>
      </p:sp>
      <p:sp>
        <p:nvSpPr>
          <p:cNvPr id="2" name="Content Placeholder 1">
            <a:extLst>
              <a:ext uri="{FF2B5EF4-FFF2-40B4-BE49-F238E27FC236}">
                <a16:creationId xmlns:a16="http://schemas.microsoft.com/office/drawing/2014/main" id="{3B2338F0-F07A-4447-A89F-3A8280C842DC}"/>
              </a:ext>
            </a:extLst>
          </p:cNvPr>
          <p:cNvSpPr>
            <a:spLocks noGrp="1"/>
          </p:cNvSpPr>
          <p:nvPr>
            <p:ph idx="1"/>
          </p:nvPr>
        </p:nvSpPr>
        <p:spPr>
          <a:xfrm>
            <a:off x="1103312" y="2763520"/>
            <a:ext cx="8946541" cy="3484879"/>
          </a:xfrm>
        </p:spPr>
        <p:txBody>
          <a:bodyPr vert="horz" lIns="91440" tIns="45720" rIns="91440" bIns="45720" rtlCol="0">
            <a:normAutofit/>
          </a:bodyPr>
          <a:lstStyle/>
          <a:p>
            <a:pPr>
              <a:buFont typeface="Wingdings 3" charset="2"/>
              <a:buChar char=""/>
            </a:pPr>
            <a:r>
              <a:rPr lang="en-US" dirty="0">
                <a:solidFill>
                  <a:schemeClr val="tx1"/>
                </a:solidFill>
                <a:latin typeface="+mj-lt"/>
              </a:rPr>
              <a:t>Comprehensive search to locate all relevant work on a subject</a:t>
            </a:r>
          </a:p>
          <a:p>
            <a:pPr>
              <a:buFont typeface="Wingdings 3" charset="2"/>
              <a:buChar char=""/>
            </a:pPr>
            <a:r>
              <a:rPr lang="en-US" dirty="0">
                <a:solidFill>
                  <a:schemeClr val="tx1"/>
                </a:solidFill>
                <a:latin typeface="+mj-lt"/>
              </a:rPr>
              <a:t>A systematic critique of the extent and quality of a research topic</a:t>
            </a:r>
          </a:p>
          <a:p>
            <a:pPr>
              <a:buFont typeface="Wingdings 3" charset="2"/>
              <a:buChar char=""/>
            </a:pPr>
            <a:r>
              <a:rPr lang="en-US" dirty="0">
                <a:solidFill>
                  <a:schemeClr val="tx1"/>
                </a:solidFill>
                <a:latin typeface="+mj-lt"/>
              </a:rPr>
              <a:t>Develop robust </a:t>
            </a:r>
            <a:r>
              <a:rPr lang="en-US" i="1" dirty="0">
                <a:solidFill>
                  <a:schemeClr val="tx1"/>
                </a:solidFill>
                <a:latin typeface="+mj-lt"/>
              </a:rPr>
              <a:t>broad</a:t>
            </a:r>
            <a:r>
              <a:rPr lang="en-US" b="1" i="1" dirty="0">
                <a:solidFill>
                  <a:schemeClr val="tx1"/>
                </a:solidFill>
                <a:latin typeface="+mj-lt"/>
              </a:rPr>
              <a:t> </a:t>
            </a:r>
            <a:r>
              <a:rPr lang="en-US" dirty="0">
                <a:solidFill>
                  <a:schemeClr val="tx1"/>
                </a:solidFill>
                <a:latin typeface="+mj-lt"/>
              </a:rPr>
              <a:t>conclusions</a:t>
            </a:r>
          </a:p>
          <a:p>
            <a:pPr>
              <a:buFont typeface="Wingdings 3" charset="2"/>
              <a:buChar char=""/>
            </a:pPr>
            <a:r>
              <a:rPr lang="en-US" dirty="0">
                <a:solidFill>
                  <a:schemeClr val="tx1"/>
                </a:solidFill>
                <a:latin typeface="+mj-lt"/>
              </a:rPr>
              <a:t>Who is it for? You!</a:t>
            </a:r>
          </a:p>
        </p:txBody>
      </p:sp>
    </p:spTree>
    <p:extLst>
      <p:ext uri="{BB962C8B-B14F-4D97-AF65-F5344CB8AC3E}">
        <p14:creationId xmlns:p14="http://schemas.microsoft.com/office/powerpoint/2010/main" val="3275497431"/>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0" name="Picture 9">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le 2">
            <a:extLst>
              <a:ext uri="{FF2B5EF4-FFF2-40B4-BE49-F238E27FC236}">
                <a16:creationId xmlns:a16="http://schemas.microsoft.com/office/drawing/2014/main" id="{E11169AA-22AB-4689-BAB4-9B9D6978F2C7}"/>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dirty="0">
                <a:solidFill>
                  <a:srgbClr val="FFFFFF"/>
                </a:solidFill>
                <a:latin typeface="+mj-lt"/>
              </a:rPr>
              <a:t>Meta-analysis</a:t>
            </a:r>
          </a:p>
        </p:txBody>
      </p:sp>
      <p:sp>
        <p:nvSpPr>
          <p:cNvPr id="2" name="Content Placeholder 1">
            <a:extLst>
              <a:ext uri="{FF2B5EF4-FFF2-40B4-BE49-F238E27FC236}">
                <a16:creationId xmlns:a16="http://schemas.microsoft.com/office/drawing/2014/main" id="{4A815BA3-4608-42B4-97E9-386EBE5022DB}"/>
              </a:ext>
            </a:extLst>
          </p:cNvPr>
          <p:cNvSpPr>
            <a:spLocks noGrp="1"/>
          </p:cNvSpPr>
          <p:nvPr>
            <p:ph idx="1"/>
          </p:nvPr>
        </p:nvSpPr>
        <p:spPr>
          <a:xfrm>
            <a:off x="1103312" y="2763520"/>
            <a:ext cx="8946541" cy="3484879"/>
          </a:xfrm>
        </p:spPr>
        <p:txBody>
          <a:bodyPr vert="horz" lIns="91440" tIns="45720" rIns="91440" bIns="45720" rtlCol="0">
            <a:normAutofit/>
          </a:bodyPr>
          <a:lstStyle/>
          <a:p>
            <a:pPr>
              <a:buFont typeface="Wingdings 3" charset="2"/>
              <a:buChar char=""/>
            </a:pPr>
            <a:r>
              <a:rPr lang="en-US" dirty="0">
                <a:solidFill>
                  <a:schemeClr val="tx1"/>
                </a:solidFill>
                <a:latin typeface="+mj-lt"/>
              </a:rPr>
              <a:t>A quantitative assessment of quantitative data</a:t>
            </a:r>
          </a:p>
          <a:p>
            <a:pPr>
              <a:buFont typeface="Wingdings 3" charset="2"/>
              <a:buChar char=""/>
            </a:pPr>
            <a:r>
              <a:rPr lang="en-US" dirty="0">
                <a:solidFill>
                  <a:schemeClr val="tx1"/>
                </a:solidFill>
                <a:latin typeface="+mj-lt"/>
              </a:rPr>
              <a:t>Examination of relationships for the same (or similar) variables across a body of literature</a:t>
            </a:r>
          </a:p>
          <a:p>
            <a:pPr>
              <a:buFont typeface="Wingdings 3" charset="2"/>
              <a:buChar char=""/>
            </a:pPr>
            <a:r>
              <a:rPr lang="en-US" dirty="0">
                <a:solidFill>
                  <a:schemeClr val="tx1"/>
                </a:solidFill>
                <a:latin typeface="+mj-lt"/>
              </a:rPr>
              <a:t>PRISMA guidelines</a:t>
            </a:r>
          </a:p>
        </p:txBody>
      </p:sp>
    </p:spTree>
    <p:extLst>
      <p:ext uri="{BB962C8B-B14F-4D97-AF65-F5344CB8AC3E}">
        <p14:creationId xmlns:p14="http://schemas.microsoft.com/office/powerpoint/2010/main" val="408857220"/>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0" name="Picture 9">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7" name="Picture 6" descr="Diagram&#10;&#10;Description automatically generated">
            <a:extLst>
              <a:ext uri="{FF2B5EF4-FFF2-40B4-BE49-F238E27FC236}">
                <a16:creationId xmlns:a16="http://schemas.microsoft.com/office/drawing/2014/main" id="{9C111563-7FA6-4775-BD44-7780E3927BE1}"/>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89201" y="159440"/>
            <a:ext cx="6302766" cy="6539120"/>
          </a:xfrm>
          <a:prstGeom prst="rect">
            <a:avLst/>
          </a:prstGeom>
        </p:spPr>
      </p:pic>
    </p:spTree>
    <p:extLst>
      <p:ext uri="{BB962C8B-B14F-4D97-AF65-F5344CB8AC3E}">
        <p14:creationId xmlns:p14="http://schemas.microsoft.com/office/powerpoint/2010/main" val="1550308215"/>
      </p:ext>
    </p:extLst>
  </p:cSld>
  <p:clrMapOvr>
    <a:overrideClrMapping bg1="lt1" tx1="dk1" bg2="lt2" tx2="dk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0" name="Picture 9">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le 2">
            <a:extLst>
              <a:ext uri="{FF2B5EF4-FFF2-40B4-BE49-F238E27FC236}">
                <a16:creationId xmlns:a16="http://schemas.microsoft.com/office/drawing/2014/main" id="{B449FD13-1167-4C64-83DF-30E152B7857F}"/>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dirty="0">
                <a:solidFill>
                  <a:srgbClr val="FFFFFF"/>
                </a:solidFill>
                <a:latin typeface="+mj-lt"/>
              </a:rPr>
              <a:t>Narrative Review</a:t>
            </a:r>
          </a:p>
        </p:txBody>
      </p:sp>
      <p:sp>
        <p:nvSpPr>
          <p:cNvPr id="2" name="Content Placeholder 1">
            <a:extLst>
              <a:ext uri="{FF2B5EF4-FFF2-40B4-BE49-F238E27FC236}">
                <a16:creationId xmlns:a16="http://schemas.microsoft.com/office/drawing/2014/main" id="{8C151352-7A78-4264-8E3F-44ED41978FDE}"/>
              </a:ext>
            </a:extLst>
          </p:cNvPr>
          <p:cNvSpPr>
            <a:spLocks noGrp="1"/>
          </p:cNvSpPr>
          <p:nvPr>
            <p:ph idx="1"/>
          </p:nvPr>
        </p:nvSpPr>
        <p:spPr>
          <a:xfrm>
            <a:off x="1103312" y="2763520"/>
            <a:ext cx="8946541" cy="3484879"/>
          </a:xfrm>
        </p:spPr>
        <p:txBody>
          <a:bodyPr vert="horz" lIns="91440" tIns="45720" rIns="91440" bIns="45720" rtlCol="0">
            <a:normAutofit fontScale="92500"/>
          </a:bodyPr>
          <a:lstStyle/>
          <a:p>
            <a:pPr>
              <a:buFont typeface="Wingdings 3" charset="2"/>
              <a:buChar char=""/>
            </a:pPr>
            <a:r>
              <a:rPr lang="en-US" dirty="0">
                <a:solidFill>
                  <a:schemeClr val="tx1"/>
                </a:solidFill>
                <a:latin typeface="+mj-lt"/>
              </a:rPr>
              <a:t>Qualitative analysis of quantitative data</a:t>
            </a:r>
          </a:p>
          <a:p>
            <a:pPr>
              <a:buFont typeface="Wingdings 3" charset="2"/>
              <a:buChar char=""/>
            </a:pPr>
            <a:r>
              <a:rPr lang="en-US" dirty="0">
                <a:solidFill>
                  <a:schemeClr val="tx1"/>
                </a:solidFill>
                <a:latin typeface="+mj-lt"/>
              </a:rPr>
              <a:t>An analysis a collection of quantitative studies that have used diverse methodologies</a:t>
            </a:r>
          </a:p>
          <a:p>
            <a:pPr>
              <a:buFont typeface="Wingdings 3" charset="2"/>
              <a:buChar char=""/>
            </a:pPr>
            <a:r>
              <a:rPr lang="en-US" dirty="0">
                <a:solidFill>
                  <a:schemeClr val="tx1"/>
                </a:solidFill>
                <a:latin typeface="+mj-lt"/>
              </a:rPr>
              <a:t>Synthesize the results of individual quantitative studies with no reference to the statistical significance of the findings</a:t>
            </a:r>
          </a:p>
          <a:p>
            <a:pPr>
              <a:buFont typeface="Wingdings 3" charset="2"/>
              <a:buChar char=""/>
            </a:pPr>
            <a:r>
              <a:rPr lang="en-US" dirty="0">
                <a:solidFill>
                  <a:schemeClr val="tx1"/>
                </a:solidFill>
                <a:latin typeface="+mj-lt"/>
              </a:rPr>
              <a:t>Linking together studies on different topics for reinterpretation or interconnection to develop or evaluate a new theory</a:t>
            </a:r>
          </a:p>
        </p:txBody>
      </p:sp>
    </p:spTree>
    <p:extLst>
      <p:ext uri="{BB962C8B-B14F-4D97-AF65-F5344CB8AC3E}">
        <p14:creationId xmlns:p14="http://schemas.microsoft.com/office/powerpoint/2010/main" val="3992657675"/>
      </p:ext>
    </p:extLst>
  </p:cSld>
  <p:clrMapOvr>
    <a:overrideClrMapping bg1="lt1" tx1="dk1" bg2="lt2" tx2="dk2" accent1="accent1" accent2="accent2" accent3="accent3" accent4="accent4" accent5="accent5" accent6="accent6" hlink="hlink" folHlink="folHlink"/>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0" name="Picture 9">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6">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le 2">
            <a:extLst>
              <a:ext uri="{FF2B5EF4-FFF2-40B4-BE49-F238E27FC236}">
                <a16:creationId xmlns:a16="http://schemas.microsoft.com/office/drawing/2014/main" id="{2C68423E-F1B0-4729-801F-9792047C777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dirty="0">
                <a:solidFill>
                  <a:srgbClr val="FFFFFF"/>
                </a:solidFill>
                <a:latin typeface="+mj-lt"/>
              </a:rPr>
              <a:t>Meta-synthesis</a:t>
            </a:r>
          </a:p>
        </p:txBody>
      </p:sp>
      <p:sp>
        <p:nvSpPr>
          <p:cNvPr id="2" name="Content Placeholder 1">
            <a:extLst>
              <a:ext uri="{FF2B5EF4-FFF2-40B4-BE49-F238E27FC236}">
                <a16:creationId xmlns:a16="http://schemas.microsoft.com/office/drawing/2014/main" id="{BB8BAAEC-9B1D-4A6A-B740-E52355CFAD13}"/>
              </a:ext>
            </a:extLst>
          </p:cNvPr>
          <p:cNvSpPr>
            <a:spLocks noGrp="1"/>
          </p:cNvSpPr>
          <p:nvPr>
            <p:ph idx="1"/>
          </p:nvPr>
        </p:nvSpPr>
        <p:spPr>
          <a:xfrm>
            <a:off x="1103312" y="2763520"/>
            <a:ext cx="8946541" cy="3484879"/>
          </a:xfrm>
        </p:spPr>
        <p:txBody>
          <a:bodyPr vert="horz" lIns="91440" tIns="45720" rIns="91440" bIns="45720" rtlCol="0">
            <a:normAutofit/>
          </a:bodyPr>
          <a:lstStyle/>
          <a:p>
            <a:pPr>
              <a:buFont typeface="Wingdings 3" charset="2"/>
              <a:buChar char=""/>
            </a:pPr>
            <a:r>
              <a:rPr lang="en-US" dirty="0">
                <a:solidFill>
                  <a:schemeClr val="tx1"/>
                </a:solidFill>
                <a:latin typeface="+mj-lt"/>
              </a:rPr>
              <a:t>Qualitative analysis of quantitative </a:t>
            </a:r>
            <a:r>
              <a:rPr lang="en-US" i="1" dirty="0">
                <a:solidFill>
                  <a:schemeClr val="tx1"/>
                </a:solidFill>
                <a:latin typeface="+mj-lt"/>
              </a:rPr>
              <a:t>and/or only</a:t>
            </a:r>
            <a:r>
              <a:rPr lang="en-US" dirty="0">
                <a:solidFill>
                  <a:schemeClr val="tx1"/>
                </a:solidFill>
                <a:latin typeface="+mj-lt"/>
              </a:rPr>
              <a:t> qualitative data</a:t>
            </a:r>
          </a:p>
          <a:p>
            <a:pPr>
              <a:buFont typeface="Wingdings 3" charset="2"/>
              <a:buChar char=""/>
            </a:pPr>
            <a:r>
              <a:rPr lang="en-US" dirty="0">
                <a:solidFill>
                  <a:schemeClr val="tx1"/>
                </a:solidFill>
                <a:latin typeface="+mj-lt"/>
              </a:rPr>
              <a:t>Synthesize qualitative studies on a topic to locate key themes, concepts, or theories that provide novel or more powerful explanations for the phenomenon under review</a:t>
            </a:r>
          </a:p>
          <a:p>
            <a:pPr>
              <a:buFont typeface="Wingdings 3" charset="2"/>
              <a:buChar char=""/>
            </a:pPr>
            <a:endParaRPr lang="en-US" dirty="0">
              <a:solidFill>
                <a:schemeClr val="tx1"/>
              </a:solidFill>
              <a:latin typeface="+mj-lt"/>
            </a:endParaRPr>
          </a:p>
        </p:txBody>
      </p:sp>
    </p:spTree>
    <p:extLst>
      <p:ext uri="{BB962C8B-B14F-4D97-AF65-F5344CB8AC3E}">
        <p14:creationId xmlns:p14="http://schemas.microsoft.com/office/powerpoint/2010/main" val="2109505819"/>
      </p:ext>
    </p:extLst>
  </p:cSld>
  <p:clrMapOvr>
    <a:overrideClrMapping bg1="lt1" tx1="dk1" bg2="lt2" tx2="dk2" accent1="accent1" accent2="accent2" accent3="accent3" accent4="accent4" accent5="accent5" accent6="accent6" hlink="hlink" folHlink="folHlink"/>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0" name="Picture 9">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sp>
        <p:nvSpPr>
          <p:cNvPr id="3" name="Title 2">
            <a:extLst>
              <a:ext uri="{FF2B5EF4-FFF2-40B4-BE49-F238E27FC236}">
                <a16:creationId xmlns:a16="http://schemas.microsoft.com/office/drawing/2014/main" id="{2C68423E-F1B0-4729-801F-9792047C777D}"/>
              </a:ext>
            </a:extLst>
          </p:cNvPr>
          <p:cNvSpPr>
            <a:spLocks noGrp="1"/>
          </p:cNvSpPr>
          <p:nvPr>
            <p:ph type="title"/>
          </p:nvPr>
        </p:nvSpPr>
        <p:spPr>
          <a:xfrm>
            <a:off x="1103312" y="452718"/>
            <a:ext cx="8947522" cy="1400530"/>
          </a:xfrm>
        </p:spPr>
        <p:txBody>
          <a:bodyPr vert="horz" lIns="91440" tIns="45720" rIns="91440" bIns="45720" rtlCol="0" anchor="ctr">
            <a:normAutofit/>
          </a:bodyPr>
          <a:lstStyle/>
          <a:p>
            <a:r>
              <a:rPr lang="en-US" dirty="0" err="1">
                <a:solidFill>
                  <a:srgbClr val="FFFFFF"/>
                </a:solidFill>
                <a:latin typeface="+mj-lt"/>
              </a:rPr>
              <a:t>Scientometric</a:t>
            </a:r>
            <a:r>
              <a:rPr lang="en-US" dirty="0">
                <a:solidFill>
                  <a:srgbClr val="FFFFFF"/>
                </a:solidFill>
                <a:latin typeface="+mj-lt"/>
              </a:rPr>
              <a:t> analysis</a:t>
            </a:r>
          </a:p>
        </p:txBody>
      </p:sp>
      <p:sp>
        <p:nvSpPr>
          <p:cNvPr id="2" name="Content Placeholder 1">
            <a:extLst>
              <a:ext uri="{FF2B5EF4-FFF2-40B4-BE49-F238E27FC236}">
                <a16:creationId xmlns:a16="http://schemas.microsoft.com/office/drawing/2014/main" id="{BB8BAAEC-9B1D-4A6A-B740-E52355CFAD13}"/>
              </a:ext>
            </a:extLst>
          </p:cNvPr>
          <p:cNvSpPr>
            <a:spLocks noGrp="1"/>
          </p:cNvSpPr>
          <p:nvPr>
            <p:ph idx="1"/>
          </p:nvPr>
        </p:nvSpPr>
        <p:spPr>
          <a:xfrm>
            <a:off x="1103312" y="2763520"/>
            <a:ext cx="8946541" cy="3484879"/>
          </a:xfrm>
        </p:spPr>
        <p:txBody>
          <a:bodyPr vert="horz" lIns="91440" tIns="45720" rIns="91440" bIns="45720" rtlCol="0">
            <a:normAutofit/>
          </a:bodyPr>
          <a:lstStyle/>
          <a:p>
            <a:pPr>
              <a:buFont typeface="Wingdings 3" charset="2"/>
              <a:buChar char=""/>
            </a:pPr>
            <a:r>
              <a:rPr lang="en-US" dirty="0">
                <a:solidFill>
                  <a:schemeClr val="tx1"/>
                </a:solidFill>
                <a:latin typeface="+mj-lt"/>
              </a:rPr>
              <a:t>Measuring the growth of science</a:t>
            </a:r>
          </a:p>
          <a:p>
            <a:pPr>
              <a:buFont typeface="Wingdings 3" charset="2"/>
              <a:buChar char=""/>
            </a:pPr>
            <a:r>
              <a:rPr lang="en-US" dirty="0">
                <a:solidFill>
                  <a:schemeClr val="tx1"/>
                </a:solidFill>
                <a:latin typeface="+mj-lt"/>
              </a:rPr>
              <a:t>Bibliometric analysis</a:t>
            </a:r>
          </a:p>
          <a:p>
            <a:pPr>
              <a:buFont typeface="Wingdings 3" charset="2"/>
              <a:buChar char=""/>
            </a:pPr>
            <a:r>
              <a:rPr lang="en-US" dirty="0">
                <a:solidFill>
                  <a:schemeClr val="tx1"/>
                </a:solidFill>
                <a:latin typeface="+mj-lt"/>
              </a:rPr>
              <a:t>Assesses co-authorship, key word co-occurrence, co-citation, and develops a network map</a:t>
            </a:r>
          </a:p>
        </p:txBody>
      </p:sp>
    </p:spTree>
    <p:extLst>
      <p:ext uri="{BB962C8B-B14F-4D97-AF65-F5344CB8AC3E}">
        <p14:creationId xmlns:p14="http://schemas.microsoft.com/office/powerpoint/2010/main" val="250608450"/>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3B88195-8D9E-4359-A86C-9456C469F7CC}"/>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44"/>
          <a:stretch/>
        </p:blipFill>
        <p:spPr>
          <a:xfrm>
            <a:off x="0" y="2669685"/>
            <a:ext cx="4035669" cy="4188315"/>
          </a:xfrm>
          <a:prstGeom prst="rect">
            <a:avLst/>
          </a:prstGeom>
        </p:spPr>
      </p:pic>
      <p:pic>
        <p:nvPicPr>
          <p:cNvPr id="10" name="Picture 9">
            <a:extLst>
              <a:ext uri="{FF2B5EF4-FFF2-40B4-BE49-F238E27FC236}">
                <a16:creationId xmlns:a16="http://schemas.microsoft.com/office/drawing/2014/main" id="{03EC48BD-A960-4717-BC76-7E4C982250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2" name="Oval 11">
            <a:extLst>
              <a:ext uri="{FF2B5EF4-FFF2-40B4-BE49-F238E27FC236}">
                <a16:creationId xmlns:a16="http://schemas.microsoft.com/office/drawing/2014/main" id="{7A00717A-7D3C-456B-A779-9D06388782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14" name="Picture 13">
            <a:extLst>
              <a:ext uri="{FF2B5EF4-FFF2-40B4-BE49-F238E27FC236}">
                <a16:creationId xmlns:a16="http://schemas.microsoft.com/office/drawing/2014/main" id="{EEB0E133-CF2F-4AD3-ACA6-03E91BB603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6" name="Picture 15">
            <a:extLst>
              <a:ext uri="{FF2B5EF4-FFF2-40B4-BE49-F238E27FC236}">
                <a16:creationId xmlns:a16="http://schemas.microsoft.com/office/drawing/2014/main" id="{6CD94893-A2D1-401B-A469-D34E425DCE3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8" name="Rectangle 17">
            <a:extLst>
              <a:ext uri="{FF2B5EF4-FFF2-40B4-BE49-F238E27FC236}">
                <a16:creationId xmlns:a16="http://schemas.microsoft.com/office/drawing/2014/main" id="{546E6246-28E6-4A2D-B924-24539B8C6C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0" name="Rectangle 19">
            <a:extLst>
              <a:ext uri="{FF2B5EF4-FFF2-40B4-BE49-F238E27FC236}">
                <a16:creationId xmlns:a16="http://schemas.microsoft.com/office/drawing/2014/main" id="{74CD14DB-BB81-479F-A1FC-1C75640E9F8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2" name="Rectangle 21">
            <a:extLst>
              <a:ext uri="{FF2B5EF4-FFF2-40B4-BE49-F238E27FC236}">
                <a16:creationId xmlns:a16="http://schemas.microsoft.com/office/drawing/2014/main" id="{C943A91B-7CA7-4592-A975-73B1BF8C4C7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4" name="Freeform 7">
            <a:extLst>
              <a:ext uri="{FF2B5EF4-FFF2-40B4-BE49-F238E27FC236}">
                <a16:creationId xmlns:a16="http://schemas.microsoft.com/office/drawing/2014/main" id="{EC471314-E46A-414B-8D91-74880E84F1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entury Gothic" panose="020B0502020202020204"/>
              <a:ea typeface="+mn-ea"/>
              <a:cs typeface="+mn-cs"/>
            </a:endParaRPr>
          </a:p>
        </p:txBody>
      </p:sp>
      <p:sp useBgFill="1">
        <p:nvSpPr>
          <p:cNvPr id="26" name="Freeform: Shape 25">
            <a:extLst>
              <a:ext uri="{FF2B5EF4-FFF2-40B4-BE49-F238E27FC236}">
                <a16:creationId xmlns:a16="http://schemas.microsoft.com/office/drawing/2014/main" id="{6A681326-1C9D-44A3-A627-3871BDAE412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sp>
      <p:pic>
        <p:nvPicPr>
          <p:cNvPr id="11" name="Content Placeholder 10" descr="Diagram&#10;&#10;Description automatically generated">
            <a:extLst>
              <a:ext uri="{FF2B5EF4-FFF2-40B4-BE49-F238E27FC236}">
                <a16:creationId xmlns:a16="http://schemas.microsoft.com/office/drawing/2014/main" id="{D479FE50-A5D8-414F-A2DC-FE94F0A3E4CE}"/>
              </a:ext>
            </a:extLst>
          </p:cNvPr>
          <p:cNvPicPr>
            <a:picLocks noGrp="1" noChangeAspect="1"/>
          </p:cNvPicPr>
          <p:nvPr>
            <p:ph idx="1"/>
          </p:nvPr>
        </p:nvPicPr>
        <p:blipFill>
          <a:blip r:embed="rId6">
            <a:extLst>
              <a:ext uri="{28A0092B-C50C-407E-A947-70E740481C1C}">
                <a14:useLocalDpi xmlns:a14="http://schemas.microsoft.com/office/drawing/2010/main" val="0"/>
              </a:ext>
            </a:extLst>
          </a:blip>
          <a:stretch>
            <a:fillRect/>
          </a:stretch>
        </p:blipFill>
        <p:spPr>
          <a:xfrm>
            <a:off x="954832" y="481496"/>
            <a:ext cx="10281845" cy="5614504"/>
          </a:xfrm>
        </p:spPr>
      </p:pic>
    </p:spTree>
    <p:extLst>
      <p:ext uri="{BB962C8B-B14F-4D97-AF65-F5344CB8AC3E}">
        <p14:creationId xmlns:p14="http://schemas.microsoft.com/office/powerpoint/2010/main" val="22087060"/>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EC76B5"/>
      </a:hlink>
      <a:folHlink>
        <a:srgbClr val="E8ACCD"/>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A207AED3-9ABC-4A18-9978-A59B65688B1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Ion</Template>
  <TotalTime>8595</TotalTime>
  <Words>2154</Words>
  <Application>Microsoft Office PowerPoint</Application>
  <PresentationFormat>Widescreen</PresentationFormat>
  <Paragraphs>168</Paragraphs>
  <Slides>25</Slides>
  <Notes>19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25</vt:i4>
      </vt:variant>
    </vt:vector>
  </HeadingPairs>
  <TitlesOfParts>
    <vt:vector size="32" baseType="lpstr">
      <vt:lpstr>Century Gothic</vt:lpstr>
      <vt:lpstr>Symbol</vt:lpstr>
      <vt:lpstr>Gentona Book</vt:lpstr>
      <vt:lpstr>Arial</vt:lpstr>
      <vt:lpstr>Calibri</vt:lpstr>
      <vt:lpstr>Wingdings 3</vt:lpstr>
      <vt:lpstr>Ion</vt:lpstr>
      <vt:lpstr>An Overview of Systematic Reviews</vt:lpstr>
      <vt:lpstr>Outline</vt:lpstr>
      <vt:lpstr>What is a systematic review?</vt:lpstr>
      <vt:lpstr>Meta-analysis</vt:lpstr>
      <vt:lpstr>PowerPoint Presentation</vt:lpstr>
      <vt:lpstr>Narrative Review</vt:lpstr>
      <vt:lpstr>Meta-synthesis</vt:lpstr>
      <vt:lpstr>Scientometric analysis</vt:lpstr>
      <vt:lpstr>PowerPoint Presentation</vt:lpstr>
      <vt:lpstr>PowerPoint Presentation</vt:lpstr>
      <vt:lpstr>Who will feed our future? A systematic literature review of new and beginning organic farmers</vt:lpstr>
      <vt:lpstr>Background information</vt:lpstr>
      <vt:lpstr>What is a systematic literature review?</vt:lpstr>
      <vt:lpstr>Systematic literature review process</vt:lpstr>
      <vt:lpstr>Analysis: Socio-Ecological Model</vt:lpstr>
      <vt:lpstr>Results</vt:lpstr>
      <vt:lpstr>PowerPoint Presentation</vt:lpstr>
      <vt:lpstr>PowerPoint Presentation</vt:lpstr>
      <vt:lpstr>PowerPoint Presentation</vt:lpstr>
      <vt:lpstr>Study geography</vt:lpstr>
      <vt:lpstr>Concepts and analytical categories by layer</vt:lpstr>
      <vt:lpstr>Overall Socio-Ecological Model</vt:lpstr>
      <vt:lpstr>Discussion</vt:lpstr>
      <vt:lpstr>Concluding remarks</vt:lpstr>
      <vt:lpstr>Thank you  adelong@archbold-station.org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Farmer Decision-Making: A New Generation of New and Beginning Farmers</dc:title>
  <dc:creator>DeLong,Alia N</dc:creator>
  <cp:lastModifiedBy>Swisher,Marilyn E</cp:lastModifiedBy>
  <cp:revision>4</cp:revision>
  <dcterms:created xsi:type="dcterms:W3CDTF">2020-10-28T19:59:19Z</dcterms:created>
  <dcterms:modified xsi:type="dcterms:W3CDTF">2022-03-17T16:24:30Z</dcterms:modified>
</cp:coreProperties>
</file>