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6"/>
  </p:notesMasterIdLst>
  <p:handoutMasterIdLst>
    <p:handoutMasterId r:id="rId27"/>
  </p:handoutMasterIdLst>
  <p:sldIdLst>
    <p:sldId id="256" r:id="rId2"/>
    <p:sldId id="320" r:id="rId3"/>
    <p:sldId id="321" r:id="rId4"/>
    <p:sldId id="315" r:id="rId5"/>
    <p:sldId id="316" r:id="rId6"/>
    <p:sldId id="313" r:id="rId7"/>
    <p:sldId id="314" r:id="rId8"/>
    <p:sldId id="317" r:id="rId9"/>
    <p:sldId id="318" r:id="rId10"/>
    <p:sldId id="319" r:id="rId11"/>
    <p:sldId id="272" r:id="rId12"/>
    <p:sldId id="273" r:id="rId13"/>
    <p:sldId id="275" r:id="rId14"/>
    <p:sldId id="276" r:id="rId15"/>
    <p:sldId id="274" r:id="rId16"/>
    <p:sldId id="277" r:id="rId17"/>
    <p:sldId id="280" r:id="rId18"/>
    <p:sldId id="312" r:id="rId19"/>
    <p:sldId id="284" r:id="rId20"/>
    <p:sldId id="311" r:id="rId21"/>
    <p:sldId id="278" r:id="rId22"/>
    <p:sldId id="305" r:id="rId23"/>
    <p:sldId id="306" r:id="rId24"/>
    <p:sldId id="307" r:id="rId2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howGuides="1">
      <p:cViewPr varScale="1">
        <p:scale>
          <a:sx n="82" d="100"/>
          <a:sy n="82" d="100"/>
        </p:scale>
        <p:origin x="-112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DD042FE5-10AF-492E-88F5-22A567CFBFFB}"/>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60419" name="Rectangle 3">
            <a:extLst>
              <a:ext uri="{FF2B5EF4-FFF2-40B4-BE49-F238E27FC236}">
                <a16:creationId xmlns:a16="http://schemas.microsoft.com/office/drawing/2014/main" id="{D17093BF-FBB7-413D-A4B4-5F2ABB3D2697}"/>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60420" name="Rectangle 4">
            <a:extLst>
              <a:ext uri="{FF2B5EF4-FFF2-40B4-BE49-F238E27FC236}">
                <a16:creationId xmlns:a16="http://schemas.microsoft.com/office/drawing/2014/main" id="{25F3A10A-7F7D-435A-8672-A3897069E643}"/>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60421" name="Rectangle 5">
            <a:extLst>
              <a:ext uri="{FF2B5EF4-FFF2-40B4-BE49-F238E27FC236}">
                <a16:creationId xmlns:a16="http://schemas.microsoft.com/office/drawing/2014/main" id="{E672525D-2D3D-4DFA-A84C-366B3BD8E38B}"/>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4198F43-F84C-494A-8444-9F0CD8FE73BB}"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4F3EB5A-7D1F-4DE6-B475-3C73748C68F0}"/>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a:extLst>
              <a:ext uri="{FF2B5EF4-FFF2-40B4-BE49-F238E27FC236}">
                <a16:creationId xmlns:a16="http://schemas.microsoft.com/office/drawing/2014/main" id="{75FC6DB2-F086-4AE9-A423-91BF215AFDF2}"/>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29466872-8350-49E1-A9EF-045FE1089D3E}" type="datetimeFigureOut">
              <a:rPr lang="en-US"/>
              <a:pPr>
                <a:defRPr/>
              </a:pPr>
              <a:t>10/21/2021</a:t>
            </a:fld>
            <a:endParaRPr lang="en-US"/>
          </a:p>
        </p:txBody>
      </p:sp>
      <p:sp>
        <p:nvSpPr>
          <p:cNvPr id="4" name="Slide Image Placeholder 3">
            <a:extLst>
              <a:ext uri="{FF2B5EF4-FFF2-40B4-BE49-F238E27FC236}">
                <a16:creationId xmlns:a16="http://schemas.microsoft.com/office/drawing/2014/main" id="{92EA5E53-E958-41C6-B8A6-70843BB03146}"/>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35BA03DF-735A-4B44-94C0-20BF16004E1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CFE13BE-647F-44C0-A26D-5552B3BA8194}"/>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a:extLst>
              <a:ext uri="{FF2B5EF4-FFF2-40B4-BE49-F238E27FC236}">
                <a16:creationId xmlns:a16="http://schemas.microsoft.com/office/drawing/2014/main" id="{1E514B75-25AF-420A-9C5D-FB6A0DED1592}"/>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6E0DEC3-A0BB-4F87-8CA1-79A2C35FF65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5D7A409A-E403-48EB-8F0A-E29EF2C087C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BEE1138-86D9-4C6E-8A32-3FCECB0CDDE2}" type="slidenum">
              <a:rPr lang="en-US" altLang="en-US" sz="1200"/>
              <a:pPr eaLnBrk="1" hangingPunct="1"/>
              <a:t>2</a:t>
            </a:fld>
            <a:endParaRPr lang="en-US" altLang="en-US" sz="1200"/>
          </a:p>
        </p:txBody>
      </p:sp>
      <p:sp>
        <p:nvSpPr>
          <p:cNvPr id="27651" name="Rectangle 2">
            <a:extLst>
              <a:ext uri="{FF2B5EF4-FFF2-40B4-BE49-F238E27FC236}">
                <a16:creationId xmlns:a16="http://schemas.microsoft.com/office/drawing/2014/main" id="{68D5E481-F020-42A9-9A08-E8CB23BDE45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2" name="Rectangle 3">
            <a:extLst>
              <a:ext uri="{FF2B5EF4-FFF2-40B4-BE49-F238E27FC236}">
                <a16:creationId xmlns:a16="http://schemas.microsoft.com/office/drawing/2014/main" id="{2C818EA9-D346-4ED1-A43F-A5C294092953}"/>
              </a:ext>
            </a:extLst>
          </p:cNvPr>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04530272-DC68-4D6F-9E40-64DE22FBECF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693EBF94-2AEB-42B2-BB4F-9B254E6A3D8C}" type="slidenum">
              <a:rPr lang="en-US" altLang="en-US" sz="1200"/>
              <a:pPr eaLnBrk="1" hangingPunct="1"/>
              <a:t>3</a:t>
            </a:fld>
            <a:endParaRPr lang="en-US" altLang="en-US" sz="1200"/>
          </a:p>
        </p:txBody>
      </p:sp>
      <p:sp>
        <p:nvSpPr>
          <p:cNvPr id="28675" name="Rectangle 2">
            <a:extLst>
              <a:ext uri="{FF2B5EF4-FFF2-40B4-BE49-F238E27FC236}">
                <a16:creationId xmlns:a16="http://schemas.microsoft.com/office/drawing/2014/main" id="{4C14ECC1-76A0-4244-8A88-9AB7FE9AD18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6" name="Rectangle 3">
            <a:extLst>
              <a:ext uri="{FF2B5EF4-FFF2-40B4-BE49-F238E27FC236}">
                <a16:creationId xmlns:a16="http://schemas.microsoft.com/office/drawing/2014/main" id="{308D7A99-2AE3-4B26-8237-1C3137C3CEFF}"/>
              </a:ext>
            </a:extLst>
          </p:cNvPr>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11242FAF-2C0B-4D79-91CB-56A75427E39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001CB7F-5393-4EB9-8DF6-72FFF7A6773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57A9996-E5D9-4EFD-AF3E-FEA534BF9BCC}"/>
              </a:ext>
            </a:extLst>
          </p:cNvPr>
          <p:cNvSpPr>
            <a:spLocks noGrp="1"/>
          </p:cNvSpPr>
          <p:nvPr>
            <p:ph type="sldNum" sz="quarter" idx="12"/>
          </p:nvPr>
        </p:nvSpPr>
        <p:spPr/>
        <p:txBody>
          <a:bodyPr/>
          <a:lstStyle>
            <a:lvl1pPr>
              <a:defRPr/>
            </a:lvl1pPr>
          </a:lstStyle>
          <a:p>
            <a:fld id="{B545AC63-B4FB-4A7F-85C1-38F087EA4A72}" type="slidenum">
              <a:rPr lang="en-US" altLang="en-US"/>
              <a:pPr/>
              <a:t>‹#›</a:t>
            </a:fld>
            <a:endParaRPr lang="en-US" altLang="en-US"/>
          </a:p>
        </p:txBody>
      </p:sp>
    </p:spTree>
    <p:extLst>
      <p:ext uri="{BB962C8B-B14F-4D97-AF65-F5344CB8AC3E}">
        <p14:creationId xmlns:p14="http://schemas.microsoft.com/office/powerpoint/2010/main" val="475812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96ACEF-832A-4CAD-96D9-1A0DAEDAF6F2}"/>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9CD5B4A-519A-4902-BB5F-B0369CD7B2E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B6BC1D1-3FE0-4966-B469-F7D727FE7F68}"/>
              </a:ext>
            </a:extLst>
          </p:cNvPr>
          <p:cNvSpPr>
            <a:spLocks noGrp="1"/>
          </p:cNvSpPr>
          <p:nvPr>
            <p:ph type="sldNum" sz="quarter" idx="12"/>
          </p:nvPr>
        </p:nvSpPr>
        <p:spPr/>
        <p:txBody>
          <a:bodyPr/>
          <a:lstStyle>
            <a:lvl1pPr>
              <a:defRPr/>
            </a:lvl1pPr>
          </a:lstStyle>
          <a:p>
            <a:fld id="{F8B66BA0-B66F-44B0-84FC-806C0735B878}" type="slidenum">
              <a:rPr lang="en-US" altLang="en-US"/>
              <a:pPr/>
              <a:t>‹#›</a:t>
            </a:fld>
            <a:endParaRPr lang="en-US" altLang="en-US"/>
          </a:p>
        </p:txBody>
      </p:sp>
    </p:spTree>
    <p:extLst>
      <p:ext uri="{BB962C8B-B14F-4D97-AF65-F5344CB8AC3E}">
        <p14:creationId xmlns:p14="http://schemas.microsoft.com/office/powerpoint/2010/main" val="128574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85D21E-C016-449F-91B0-84E5FF06BA45}"/>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6096C9E9-0DE5-4BA2-AA5B-121658253C6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5C0C3F6-5F29-4DDC-BD25-90A3D49D64D0}"/>
              </a:ext>
            </a:extLst>
          </p:cNvPr>
          <p:cNvSpPr>
            <a:spLocks noGrp="1"/>
          </p:cNvSpPr>
          <p:nvPr>
            <p:ph type="sldNum" sz="quarter" idx="12"/>
          </p:nvPr>
        </p:nvSpPr>
        <p:spPr/>
        <p:txBody>
          <a:bodyPr/>
          <a:lstStyle>
            <a:lvl1pPr>
              <a:defRPr/>
            </a:lvl1pPr>
          </a:lstStyle>
          <a:p>
            <a:fld id="{3BEB09C5-77A5-44E9-9E35-4D200F5AE748}" type="slidenum">
              <a:rPr lang="en-US" altLang="en-US"/>
              <a:pPr/>
              <a:t>‹#›</a:t>
            </a:fld>
            <a:endParaRPr lang="en-US" altLang="en-US"/>
          </a:p>
        </p:txBody>
      </p:sp>
    </p:spTree>
    <p:extLst>
      <p:ext uri="{BB962C8B-B14F-4D97-AF65-F5344CB8AC3E}">
        <p14:creationId xmlns:p14="http://schemas.microsoft.com/office/powerpoint/2010/main" val="39818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4CE7A4-8F89-4431-AF54-EF9ED3FC9C34}"/>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8019B260-B9CD-4782-BE54-38C58F4917D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26FF517-8648-42E4-8316-DB8032B655DE}"/>
              </a:ext>
            </a:extLst>
          </p:cNvPr>
          <p:cNvSpPr>
            <a:spLocks noGrp="1"/>
          </p:cNvSpPr>
          <p:nvPr>
            <p:ph type="sldNum" sz="quarter" idx="12"/>
          </p:nvPr>
        </p:nvSpPr>
        <p:spPr/>
        <p:txBody>
          <a:bodyPr/>
          <a:lstStyle>
            <a:lvl1pPr>
              <a:defRPr/>
            </a:lvl1pPr>
          </a:lstStyle>
          <a:p>
            <a:fld id="{C2136907-5E26-43AC-B92A-1F096A5F2966}" type="slidenum">
              <a:rPr lang="en-US" altLang="en-US"/>
              <a:pPr/>
              <a:t>‹#›</a:t>
            </a:fld>
            <a:endParaRPr lang="en-US" altLang="en-US"/>
          </a:p>
        </p:txBody>
      </p:sp>
    </p:spTree>
    <p:extLst>
      <p:ext uri="{BB962C8B-B14F-4D97-AF65-F5344CB8AC3E}">
        <p14:creationId xmlns:p14="http://schemas.microsoft.com/office/powerpoint/2010/main" val="4214035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5F07040-CC8F-47C3-A56D-D9FA2B924222}"/>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031BE899-A5A2-4958-AD2F-C85F2ECB71F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EBBA865-7A04-4D4B-81D8-9B6AF29A1330}"/>
              </a:ext>
            </a:extLst>
          </p:cNvPr>
          <p:cNvSpPr>
            <a:spLocks noGrp="1"/>
          </p:cNvSpPr>
          <p:nvPr>
            <p:ph type="sldNum" sz="quarter" idx="12"/>
          </p:nvPr>
        </p:nvSpPr>
        <p:spPr/>
        <p:txBody>
          <a:bodyPr/>
          <a:lstStyle>
            <a:lvl1pPr>
              <a:defRPr/>
            </a:lvl1pPr>
          </a:lstStyle>
          <a:p>
            <a:fld id="{B6A306E6-721F-400A-B48D-49EEE4BA04A9}" type="slidenum">
              <a:rPr lang="en-US" altLang="en-US"/>
              <a:pPr/>
              <a:t>‹#›</a:t>
            </a:fld>
            <a:endParaRPr lang="en-US" altLang="en-US"/>
          </a:p>
        </p:txBody>
      </p:sp>
    </p:spTree>
    <p:extLst>
      <p:ext uri="{BB962C8B-B14F-4D97-AF65-F5344CB8AC3E}">
        <p14:creationId xmlns:p14="http://schemas.microsoft.com/office/powerpoint/2010/main" val="2331752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E64D6A2F-5E07-45D9-8726-81EC179216F1}"/>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39B44C55-0201-40BD-80AC-2F09584E280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C66B8C6-3DDE-4B75-BC5E-7EEC73B1B26B}"/>
              </a:ext>
            </a:extLst>
          </p:cNvPr>
          <p:cNvSpPr>
            <a:spLocks noGrp="1"/>
          </p:cNvSpPr>
          <p:nvPr>
            <p:ph type="sldNum" sz="quarter" idx="12"/>
          </p:nvPr>
        </p:nvSpPr>
        <p:spPr/>
        <p:txBody>
          <a:bodyPr/>
          <a:lstStyle>
            <a:lvl1pPr>
              <a:defRPr/>
            </a:lvl1pPr>
          </a:lstStyle>
          <a:p>
            <a:fld id="{2FB02169-E9DD-4981-87B5-A5F574C949FD}" type="slidenum">
              <a:rPr lang="en-US" altLang="en-US"/>
              <a:pPr/>
              <a:t>‹#›</a:t>
            </a:fld>
            <a:endParaRPr lang="en-US" altLang="en-US"/>
          </a:p>
        </p:txBody>
      </p:sp>
    </p:spTree>
    <p:extLst>
      <p:ext uri="{BB962C8B-B14F-4D97-AF65-F5344CB8AC3E}">
        <p14:creationId xmlns:p14="http://schemas.microsoft.com/office/powerpoint/2010/main" val="42539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97323D07-67A6-4981-92BD-522FE0CB70A9}"/>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A3DEB13B-8E27-477E-89A9-3B1AC1EDE92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BFAD6042-DA90-4018-98AE-E9ACA9ED4AB0}"/>
              </a:ext>
            </a:extLst>
          </p:cNvPr>
          <p:cNvSpPr>
            <a:spLocks noGrp="1"/>
          </p:cNvSpPr>
          <p:nvPr>
            <p:ph type="sldNum" sz="quarter" idx="12"/>
          </p:nvPr>
        </p:nvSpPr>
        <p:spPr/>
        <p:txBody>
          <a:bodyPr/>
          <a:lstStyle>
            <a:lvl1pPr>
              <a:defRPr/>
            </a:lvl1pPr>
          </a:lstStyle>
          <a:p>
            <a:fld id="{F1CC1199-B7F7-41C7-8D98-248D007E4E33}" type="slidenum">
              <a:rPr lang="en-US" altLang="en-US"/>
              <a:pPr/>
              <a:t>‹#›</a:t>
            </a:fld>
            <a:endParaRPr lang="en-US" altLang="en-US"/>
          </a:p>
        </p:txBody>
      </p:sp>
    </p:spTree>
    <p:extLst>
      <p:ext uri="{BB962C8B-B14F-4D97-AF65-F5344CB8AC3E}">
        <p14:creationId xmlns:p14="http://schemas.microsoft.com/office/powerpoint/2010/main" val="1061209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50C5E190-4FCE-48F1-87CF-40E695B5EEA9}"/>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A1B61E22-33D8-48F4-A0B7-C7A086504DE0}"/>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DF012DE0-0D50-4014-8C70-54FBC469D8D5}"/>
              </a:ext>
            </a:extLst>
          </p:cNvPr>
          <p:cNvSpPr>
            <a:spLocks noGrp="1"/>
          </p:cNvSpPr>
          <p:nvPr>
            <p:ph type="sldNum" sz="quarter" idx="12"/>
          </p:nvPr>
        </p:nvSpPr>
        <p:spPr/>
        <p:txBody>
          <a:bodyPr/>
          <a:lstStyle>
            <a:lvl1pPr>
              <a:defRPr/>
            </a:lvl1pPr>
          </a:lstStyle>
          <a:p>
            <a:fld id="{3176280E-EA80-49A8-94DB-B68C12DC4BD5}" type="slidenum">
              <a:rPr lang="en-US" altLang="en-US"/>
              <a:pPr/>
              <a:t>‹#›</a:t>
            </a:fld>
            <a:endParaRPr lang="en-US" altLang="en-US"/>
          </a:p>
        </p:txBody>
      </p:sp>
    </p:spTree>
    <p:extLst>
      <p:ext uri="{BB962C8B-B14F-4D97-AF65-F5344CB8AC3E}">
        <p14:creationId xmlns:p14="http://schemas.microsoft.com/office/powerpoint/2010/main" val="3290170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4AA97E0-D7AF-4547-9F23-98371F334B89}"/>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BE74F119-E487-4342-9142-6A12F803CF8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0E198B3B-EF70-441E-B6C4-ADA1B5A72836}"/>
              </a:ext>
            </a:extLst>
          </p:cNvPr>
          <p:cNvSpPr>
            <a:spLocks noGrp="1"/>
          </p:cNvSpPr>
          <p:nvPr>
            <p:ph type="sldNum" sz="quarter" idx="12"/>
          </p:nvPr>
        </p:nvSpPr>
        <p:spPr/>
        <p:txBody>
          <a:bodyPr/>
          <a:lstStyle>
            <a:lvl1pPr>
              <a:defRPr/>
            </a:lvl1pPr>
          </a:lstStyle>
          <a:p>
            <a:fld id="{3ADB4B01-9BE1-4ABE-9BAD-B42F88F24966}" type="slidenum">
              <a:rPr lang="en-US" altLang="en-US"/>
              <a:pPr/>
              <a:t>‹#›</a:t>
            </a:fld>
            <a:endParaRPr lang="en-US" altLang="en-US"/>
          </a:p>
        </p:txBody>
      </p:sp>
    </p:spTree>
    <p:extLst>
      <p:ext uri="{BB962C8B-B14F-4D97-AF65-F5344CB8AC3E}">
        <p14:creationId xmlns:p14="http://schemas.microsoft.com/office/powerpoint/2010/main" val="3306959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FB9E22A-7774-473A-9F97-AE1BB338C727}"/>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04C80605-520F-4A4F-9433-9674120BC3A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82A4557-F19D-401B-BB73-0622C5BD645C}"/>
              </a:ext>
            </a:extLst>
          </p:cNvPr>
          <p:cNvSpPr>
            <a:spLocks noGrp="1"/>
          </p:cNvSpPr>
          <p:nvPr>
            <p:ph type="sldNum" sz="quarter" idx="12"/>
          </p:nvPr>
        </p:nvSpPr>
        <p:spPr/>
        <p:txBody>
          <a:bodyPr/>
          <a:lstStyle>
            <a:lvl1pPr>
              <a:defRPr/>
            </a:lvl1pPr>
          </a:lstStyle>
          <a:p>
            <a:fld id="{BEA535CD-5B91-4E24-B685-B92CBBB3FB6D}" type="slidenum">
              <a:rPr lang="en-US" altLang="en-US"/>
              <a:pPr/>
              <a:t>‹#›</a:t>
            </a:fld>
            <a:endParaRPr lang="en-US" altLang="en-US"/>
          </a:p>
        </p:txBody>
      </p:sp>
    </p:spTree>
    <p:extLst>
      <p:ext uri="{BB962C8B-B14F-4D97-AF65-F5344CB8AC3E}">
        <p14:creationId xmlns:p14="http://schemas.microsoft.com/office/powerpoint/2010/main" val="1657723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27ED1E2-BA64-4C9A-8CA7-8DCDEBE2FCD1}"/>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CE022EC0-B389-441D-9028-6CB95FDA12E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4A8A88C-F855-466F-B2F0-F4C55F0F0671}"/>
              </a:ext>
            </a:extLst>
          </p:cNvPr>
          <p:cNvSpPr>
            <a:spLocks noGrp="1"/>
          </p:cNvSpPr>
          <p:nvPr>
            <p:ph type="sldNum" sz="quarter" idx="12"/>
          </p:nvPr>
        </p:nvSpPr>
        <p:spPr/>
        <p:txBody>
          <a:bodyPr/>
          <a:lstStyle>
            <a:lvl1pPr>
              <a:defRPr/>
            </a:lvl1pPr>
          </a:lstStyle>
          <a:p>
            <a:fld id="{E668FF3D-0C9E-42C2-B753-DEF9AFC137C3}" type="slidenum">
              <a:rPr lang="en-US" altLang="en-US"/>
              <a:pPr/>
              <a:t>‹#›</a:t>
            </a:fld>
            <a:endParaRPr lang="en-US" altLang="en-US"/>
          </a:p>
        </p:txBody>
      </p:sp>
    </p:spTree>
    <p:extLst>
      <p:ext uri="{BB962C8B-B14F-4D97-AF65-F5344CB8AC3E}">
        <p14:creationId xmlns:p14="http://schemas.microsoft.com/office/powerpoint/2010/main" val="821597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Placeholder 1">
            <a:extLst>
              <a:ext uri="{FF2B5EF4-FFF2-40B4-BE49-F238E27FC236}">
                <a16:creationId xmlns:a16="http://schemas.microsoft.com/office/drawing/2014/main" id="{77955F5F-6CC8-4B5F-BD33-3D4CE9ED8B19}"/>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099" name="Text Placeholder 2">
            <a:extLst>
              <a:ext uri="{FF2B5EF4-FFF2-40B4-BE49-F238E27FC236}">
                <a16:creationId xmlns:a16="http://schemas.microsoft.com/office/drawing/2014/main" id="{7D764ABC-770F-4487-97D1-E79E7973916D}"/>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C8BDA5B7-D59C-4EEA-AF0E-088D465C0E0B}"/>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a:extLst>
              <a:ext uri="{FF2B5EF4-FFF2-40B4-BE49-F238E27FC236}">
                <a16:creationId xmlns:a16="http://schemas.microsoft.com/office/drawing/2014/main" id="{536EBB2B-843B-455C-944F-9558147A00F5}"/>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B411C5D8-67EB-4D74-9B9D-6B080A557AD9}"/>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CE1C8B71-A3E1-4AF4-BD77-462EE62D6D7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2.bin"/><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3.bin"/><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B9F37A76-D73D-4D46-B63E-58E68E56725B}"/>
              </a:ext>
            </a:extLst>
          </p:cNvPr>
          <p:cNvSpPr>
            <a:spLocks noGrp="1" noChangeArrowheads="1"/>
          </p:cNvSpPr>
          <p:nvPr>
            <p:ph type="ctrTitle"/>
          </p:nvPr>
        </p:nvSpPr>
        <p:spPr>
          <a:xfrm>
            <a:off x="685800" y="1371600"/>
            <a:ext cx="7772400" cy="2057400"/>
          </a:xfrm>
        </p:spPr>
        <p:txBody>
          <a:bodyPr/>
          <a:lstStyle/>
          <a:p>
            <a:pPr eaLnBrk="1" hangingPunct="1"/>
            <a:r>
              <a:rPr lang="en-US" altLang="en-US"/>
              <a:t>Longitudinal Designs</a:t>
            </a:r>
          </a:p>
        </p:txBody>
      </p:sp>
      <p:sp>
        <p:nvSpPr>
          <p:cNvPr id="7171" name="Rectangle 3">
            <a:extLst>
              <a:ext uri="{FF2B5EF4-FFF2-40B4-BE49-F238E27FC236}">
                <a16:creationId xmlns:a16="http://schemas.microsoft.com/office/drawing/2014/main" id="{B6FA9968-9773-4354-8496-33ABE95C1DC3}"/>
              </a:ext>
            </a:extLst>
          </p:cNvPr>
          <p:cNvSpPr>
            <a:spLocks noGrp="1" noChangeArrowheads="1"/>
          </p:cNvSpPr>
          <p:nvPr>
            <p:ph type="subTitle" idx="1"/>
          </p:nvPr>
        </p:nvSpPr>
        <p:spPr/>
        <p:txBody>
          <a:bodyPr rtlCol="0">
            <a:normAutofit/>
          </a:bodyPr>
          <a:lstStyle/>
          <a:p>
            <a:pPr eaLnBrk="1" fontAlgn="auto" hangingPunct="1">
              <a:spcAft>
                <a:spcPts val="0"/>
              </a:spcAft>
              <a:defRPr/>
            </a:pPr>
            <a:endParaRPr lang="en-US"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F84C2-497A-4374-AC77-2E344D6C5BB3}"/>
              </a:ext>
            </a:extLst>
          </p:cNvPr>
          <p:cNvSpPr>
            <a:spLocks noGrp="1"/>
          </p:cNvSpPr>
          <p:nvPr>
            <p:ph type="title"/>
          </p:nvPr>
        </p:nvSpPr>
        <p:spPr>
          <a:xfrm>
            <a:off x="457200" y="274638"/>
            <a:ext cx="8229600" cy="715962"/>
          </a:xfrm>
        </p:spPr>
        <p:txBody>
          <a:bodyPr rtlCol="0">
            <a:normAutofit fontScale="90000"/>
          </a:bodyPr>
          <a:lstStyle/>
          <a:p>
            <a:pPr eaLnBrk="1" fontAlgn="auto" hangingPunct="1">
              <a:spcAft>
                <a:spcPts val="0"/>
              </a:spcAft>
              <a:defRPr/>
            </a:pPr>
            <a:r>
              <a:rPr lang="en-US" dirty="0"/>
              <a:t>Measuring Change</a:t>
            </a:r>
          </a:p>
        </p:txBody>
      </p:sp>
      <p:sp>
        <p:nvSpPr>
          <p:cNvPr id="3" name="Content Placeholder 2">
            <a:extLst>
              <a:ext uri="{FF2B5EF4-FFF2-40B4-BE49-F238E27FC236}">
                <a16:creationId xmlns:a16="http://schemas.microsoft.com/office/drawing/2014/main" id="{85D407CE-8687-4102-81E1-BCD3EA898C89}"/>
              </a:ext>
            </a:extLst>
          </p:cNvPr>
          <p:cNvSpPr>
            <a:spLocks noGrp="1"/>
          </p:cNvSpPr>
          <p:nvPr>
            <p:ph idx="1"/>
          </p:nvPr>
        </p:nvSpPr>
        <p:spPr>
          <a:xfrm>
            <a:off x="457200" y="1143000"/>
            <a:ext cx="8229600" cy="4983163"/>
          </a:xfrm>
        </p:spPr>
        <p:txBody>
          <a:bodyPr rtlCol="0">
            <a:normAutofit fontScale="92500" lnSpcReduction="10000"/>
          </a:bodyPr>
          <a:lstStyle/>
          <a:p>
            <a:pPr eaLnBrk="1" fontAlgn="auto" hangingPunct="1">
              <a:spcAft>
                <a:spcPts val="0"/>
              </a:spcAft>
              <a:defRPr/>
            </a:pPr>
            <a:r>
              <a:rPr lang="en-US" dirty="0"/>
              <a:t>We saw in our discussion of true and quasi-experiments that measurement at multiple points in time (multiple post tests) makes data analysis complicated.</a:t>
            </a:r>
          </a:p>
          <a:p>
            <a:pPr eaLnBrk="1" fontAlgn="auto" hangingPunct="1">
              <a:spcAft>
                <a:spcPts val="0"/>
              </a:spcAft>
              <a:defRPr/>
            </a:pPr>
            <a:r>
              <a:rPr lang="en-US" dirty="0"/>
              <a:t>Not surprising then, data analysis, especially statistical analysis, in longitudinal designs is complex.</a:t>
            </a:r>
          </a:p>
          <a:p>
            <a:pPr eaLnBrk="1" fontAlgn="auto" hangingPunct="1">
              <a:spcAft>
                <a:spcPts val="0"/>
              </a:spcAft>
              <a:defRPr/>
            </a:pPr>
            <a:r>
              <a:rPr lang="en-US" dirty="0"/>
              <a:t>Raw scores are particularly problematic. The following slides provide a </a:t>
            </a:r>
            <a:r>
              <a:rPr lang="en-US" b="1" i="1" dirty="0"/>
              <a:t>very brief</a:t>
            </a:r>
            <a:r>
              <a:rPr lang="en-US" dirty="0"/>
              <a:t> discussion of four commonly used ways to calculate change over time, in ascending order of preference.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108157D-57C5-41B6-8DE2-29AE1970F22D}"/>
              </a:ext>
            </a:extLst>
          </p:cNvPr>
          <p:cNvSpPr>
            <a:spLocks noGrp="1" noChangeArrowheads="1"/>
          </p:cNvSpPr>
          <p:nvPr>
            <p:ph type="title"/>
          </p:nvPr>
        </p:nvSpPr>
        <p:spPr>
          <a:xfrm>
            <a:off x="685800" y="609600"/>
            <a:ext cx="7772400" cy="1447800"/>
          </a:xfrm>
        </p:spPr>
        <p:txBody>
          <a:bodyPr/>
          <a:lstStyle/>
          <a:p>
            <a:pPr eaLnBrk="1" hangingPunct="1"/>
            <a:r>
              <a:rPr lang="en-US" altLang="en-US"/>
              <a:t>Ways of Measuring</a:t>
            </a:r>
            <a:br>
              <a:rPr lang="en-US" altLang="en-US"/>
            </a:br>
            <a:r>
              <a:rPr lang="en-US" altLang="en-US"/>
              <a:t>Change over Time</a:t>
            </a:r>
          </a:p>
        </p:txBody>
      </p:sp>
      <p:sp>
        <p:nvSpPr>
          <p:cNvPr id="15363" name="Rectangle 3">
            <a:extLst>
              <a:ext uri="{FF2B5EF4-FFF2-40B4-BE49-F238E27FC236}">
                <a16:creationId xmlns:a16="http://schemas.microsoft.com/office/drawing/2014/main" id="{4FE8A674-A54C-4986-98F5-C31A1144AEAE}"/>
              </a:ext>
            </a:extLst>
          </p:cNvPr>
          <p:cNvSpPr>
            <a:spLocks noGrp="1" noChangeArrowheads="1"/>
          </p:cNvSpPr>
          <p:nvPr>
            <p:ph idx="1"/>
          </p:nvPr>
        </p:nvSpPr>
        <p:spPr>
          <a:xfrm>
            <a:off x="685800" y="2438400"/>
            <a:ext cx="7772400" cy="3657600"/>
          </a:xfrm>
        </p:spPr>
        <p:txBody>
          <a:bodyPr/>
          <a:lstStyle/>
          <a:p>
            <a:pPr lvl="1" eaLnBrk="1" hangingPunct="1"/>
            <a:r>
              <a:rPr lang="en-US" altLang="en-US"/>
              <a:t>Raw score</a:t>
            </a:r>
          </a:p>
          <a:p>
            <a:pPr lvl="1" eaLnBrk="1" hangingPunct="1"/>
            <a:r>
              <a:rPr lang="en-US" altLang="en-US"/>
              <a:t>Residual</a:t>
            </a:r>
          </a:p>
          <a:p>
            <a:pPr lvl="1" eaLnBrk="1" hangingPunct="1"/>
            <a:r>
              <a:rPr lang="en-US" altLang="en-US"/>
              <a:t>Percentage</a:t>
            </a:r>
          </a:p>
          <a:p>
            <a:pPr lvl="1" eaLnBrk="1" hangingPunct="1"/>
            <a:r>
              <a:rPr lang="en-US" altLang="en-US"/>
              <a:t>Standardized score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4A186B7-B84F-4841-A2E6-CE2CEEC5D86E}"/>
              </a:ext>
            </a:extLst>
          </p:cNvPr>
          <p:cNvSpPr>
            <a:spLocks noGrp="1" noChangeArrowheads="1"/>
          </p:cNvSpPr>
          <p:nvPr>
            <p:ph type="title"/>
          </p:nvPr>
        </p:nvSpPr>
        <p:spPr>
          <a:xfrm>
            <a:off x="685800" y="609600"/>
            <a:ext cx="7772400" cy="914400"/>
          </a:xfrm>
        </p:spPr>
        <p:txBody>
          <a:bodyPr/>
          <a:lstStyle/>
          <a:p>
            <a:pPr eaLnBrk="1" hangingPunct="1"/>
            <a:r>
              <a:rPr lang="en-US" altLang="en-US"/>
              <a:t>Raw Score</a:t>
            </a:r>
          </a:p>
        </p:txBody>
      </p:sp>
      <p:sp>
        <p:nvSpPr>
          <p:cNvPr id="16387" name="Rectangle 3">
            <a:extLst>
              <a:ext uri="{FF2B5EF4-FFF2-40B4-BE49-F238E27FC236}">
                <a16:creationId xmlns:a16="http://schemas.microsoft.com/office/drawing/2014/main" id="{D0B088A1-635A-4AA6-9FEB-E55F1743A7D8}"/>
              </a:ext>
            </a:extLst>
          </p:cNvPr>
          <p:cNvSpPr>
            <a:spLocks noGrp="1" noChangeArrowheads="1"/>
          </p:cNvSpPr>
          <p:nvPr>
            <p:ph idx="1"/>
          </p:nvPr>
        </p:nvSpPr>
        <p:spPr>
          <a:xfrm>
            <a:off x="685800" y="1676400"/>
            <a:ext cx="7772400" cy="4419600"/>
          </a:xfrm>
        </p:spPr>
        <p:txBody>
          <a:bodyPr/>
          <a:lstStyle/>
          <a:p>
            <a:pPr eaLnBrk="1" hangingPunct="1">
              <a:lnSpc>
                <a:spcPct val="90000"/>
              </a:lnSpc>
            </a:pPr>
            <a:r>
              <a:rPr lang="en-US" altLang="en-US"/>
              <a:t>The </a:t>
            </a:r>
            <a:r>
              <a:rPr lang="en-US" altLang="en-US" b="1" i="1"/>
              <a:t>value of the dependent variable</a:t>
            </a:r>
            <a:r>
              <a:rPr lang="en-US" altLang="en-US"/>
              <a:t> </a:t>
            </a:r>
          </a:p>
          <a:p>
            <a:pPr lvl="1" eaLnBrk="1" hangingPunct="1">
              <a:lnSpc>
                <a:spcPct val="90000"/>
              </a:lnSpc>
            </a:pPr>
            <a:r>
              <a:rPr lang="en-US" altLang="en-US"/>
              <a:t>Change = T2-T1</a:t>
            </a:r>
          </a:p>
          <a:p>
            <a:pPr eaLnBrk="1" hangingPunct="1">
              <a:lnSpc>
                <a:spcPct val="90000"/>
              </a:lnSpc>
            </a:pPr>
            <a:r>
              <a:rPr lang="en-US" altLang="en-US"/>
              <a:t>Problems</a:t>
            </a:r>
          </a:p>
          <a:p>
            <a:pPr lvl="1" eaLnBrk="1" hangingPunct="1">
              <a:lnSpc>
                <a:spcPct val="90000"/>
              </a:lnSpc>
            </a:pPr>
            <a:r>
              <a:rPr lang="en-US" altLang="en-US"/>
              <a:t>Must be a reliable measure because you get measurement errors at T1 and T2 and they compound</a:t>
            </a:r>
          </a:p>
          <a:p>
            <a:pPr lvl="1" eaLnBrk="1" hangingPunct="1">
              <a:lnSpc>
                <a:spcPct val="90000"/>
              </a:lnSpc>
            </a:pPr>
            <a:r>
              <a:rPr lang="en-US" altLang="en-US"/>
              <a:t>Extreme scores are more likely to change due to regression to the mean</a:t>
            </a:r>
          </a:p>
          <a:p>
            <a:pPr lvl="1" eaLnBrk="1" hangingPunct="1">
              <a:lnSpc>
                <a:spcPct val="90000"/>
              </a:lnSpc>
            </a:pPr>
            <a:r>
              <a:rPr lang="en-US" altLang="en-US"/>
              <a:t>Must have at least interval level data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6B7AC646-3ED1-45F5-BC8B-C2221F597395}"/>
              </a:ext>
            </a:extLst>
          </p:cNvPr>
          <p:cNvSpPr>
            <a:spLocks noGrp="1" noChangeArrowheads="1"/>
          </p:cNvSpPr>
          <p:nvPr>
            <p:ph type="title"/>
          </p:nvPr>
        </p:nvSpPr>
        <p:spPr>
          <a:xfrm>
            <a:off x="685800" y="609600"/>
            <a:ext cx="7772400" cy="685800"/>
          </a:xfrm>
        </p:spPr>
        <p:txBody>
          <a:bodyPr rtlCol="0">
            <a:normAutofit fontScale="90000"/>
          </a:bodyPr>
          <a:lstStyle/>
          <a:p>
            <a:pPr eaLnBrk="1" fontAlgn="auto" hangingPunct="1">
              <a:spcAft>
                <a:spcPts val="0"/>
              </a:spcAft>
              <a:defRPr/>
            </a:pPr>
            <a:r>
              <a:rPr lang="en-US"/>
              <a:t>Residual</a:t>
            </a:r>
          </a:p>
        </p:txBody>
      </p:sp>
      <p:sp>
        <p:nvSpPr>
          <p:cNvPr id="17411" name="Rectangle 3">
            <a:extLst>
              <a:ext uri="{FF2B5EF4-FFF2-40B4-BE49-F238E27FC236}">
                <a16:creationId xmlns:a16="http://schemas.microsoft.com/office/drawing/2014/main" id="{628D1F08-B153-4068-9145-DF785AB469E3}"/>
              </a:ext>
            </a:extLst>
          </p:cNvPr>
          <p:cNvSpPr>
            <a:spLocks noGrp="1" noChangeArrowheads="1"/>
          </p:cNvSpPr>
          <p:nvPr>
            <p:ph idx="1"/>
          </p:nvPr>
        </p:nvSpPr>
        <p:spPr>
          <a:xfrm>
            <a:off x="685800" y="1371600"/>
            <a:ext cx="7772400" cy="4724400"/>
          </a:xfrm>
        </p:spPr>
        <p:txBody>
          <a:bodyPr/>
          <a:lstStyle/>
          <a:p>
            <a:pPr eaLnBrk="1" hangingPunct="1">
              <a:lnSpc>
                <a:spcPct val="90000"/>
              </a:lnSpc>
            </a:pPr>
            <a:r>
              <a:rPr lang="en-US" altLang="en-US"/>
              <a:t>Deals with the problem of extreme scores and regression to the mean, and also, to some extent, with the problem of testing sensitization.</a:t>
            </a:r>
          </a:p>
          <a:p>
            <a:pPr eaLnBrk="1" hangingPunct="1">
              <a:lnSpc>
                <a:spcPct val="90000"/>
              </a:lnSpc>
            </a:pPr>
            <a:r>
              <a:rPr lang="en-US" altLang="en-US"/>
              <a:t>This is a simplified, conceptual version.</a:t>
            </a:r>
          </a:p>
          <a:p>
            <a:pPr lvl="1" eaLnBrk="1" hangingPunct="1">
              <a:lnSpc>
                <a:spcPct val="90000"/>
              </a:lnSpc>
            </a:pPr>
            <a:r>
              <a:rPr lang="en-US" altLang="en-US"/>
              <a:t>Calculate the average change for all subjects.</a:t>
            </a:r>
          </a:p>
          <a:p>
            <a:pPr lvl="1" eaLnBrk="1" hangingPunct="1">
              <a:lnSpc>
                <a:spcPct val="90000"/>
              </a:lnSpc>
            </a:pPr>
            <a:r>
              <a:rPr lang="en-US" altLang="en-US"/>
              <a:t>Use this in a regression equation to predict the T2 score for each individual subject, based on his/her T1 score.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F0F86350-7EC9-4D94-A46C-ED35617E8D37}"/>
              </a:ext>
            </a:extLst>
          </p:cNvPr>
          <p:cNvSpPr>
            <a:spLocks noGrp="1" noChangeArrowheads="1"/>
          </p:cNvSpPr>
          <p:nvPr>
            <p:ph idx="1"/>
          </p:nvPr>
        </p:nvSpPr>
        <p:spPr>
          <a:xfrm>
            <a:off x="685800" y="838200"/>
            <a:ext cx="7772400" cy="5257800"/>
          </a:xfrm>
        </p:spPr>
        <p:txBody>
          <a:bodyPr/>
          <a:lstStyle/>
          <a:p>
            <a:pPr lvl="1" eaLnBrk="1" hangingPunct="1"/>
            <a:r>
              <a:rPr lang="en-US" altLang="en-US"/>
              <a:t>Subtract the predicted T2 score for each subject from the actual, measured T2 score</a:t>
            </a:r>
          </a:p>
          <a:p>
            <a:pPr lvl="1" eaLnBrk="1" hangingPunct="1"/>
            <a:r>
              <a:rPr lang="en-US" altLang="en-US"/>
              <a:t>What’s left is the </a:t>
            </a:r>
            <a:r>
              <a:rPr lang="en-US" altLang="en-US" b="1" i="1"/>
              <a:t>residual score</a:t>
            </a:r>
            <a:r>
              <a:rPr lang="en-US" altLang="en-US"/>
              <a:t>, the amount of change that occurred </a:t>
            </a:r>
            <a:r>
              <a:rPr lang="en-US" altLang="en-US" b="1" i="1"/>
              <a:t>independently of the original T1 score</a:t>
            </a:r>
            <a:endParaRPr lang="en-US" altLang="en-US"/>
          </a:p>
          <a:p>
            <a:pPr lvl="1" eaLnBrk="1" hangingPunct="1"/>
            <a:r>
              <a:rPr lang="en-US" altLang="en-US"/>
              <a:t>Hence the effect of the T1 score is removed</a:t>
            </a:r>
          </a:p>
          <a:p>
            <a:pPr eaLnBrk="1" hangingPunct="1"/>
            <a:r>
              <a:rPr lang="en-US" altLang="en-US"/>
              <a:t>Must have at least interval level data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63E884F7-6915-4729-AFAE-79F7746E8BD4}"/>
              </a:ext>
            </a:extLst>
          </p:cNvPr>
          <p:cNvSpPr>
            <a:spLocks noGrp="1" noChangeArrowheads="1"/>
          </p:cNvSpPr>
          <p:nvPr>
            <p:ph type="title"/>
          </p:nvPr>
        </p:nvSpPr>
        <p:spPr>
          <a:xfrm>
            <a:off x="685800" y="609600"/>
            <a:ext cx="7772400" cy="609600"/>
          </a:xfrm>
        </p:spPr>
        <p:txBody>
          <a:bodyPr rtlCol="0">
            <a:normAutofit fontScale="90000"/>
          </a:bodyPr>
          <a:lstStyle/>
          <a:p>
            <a:pPr eaLnBrk="1" fontAlgn="auto" hangingPunct="1">
              <a:spcAft>
                <a:spcPts val="0"/>
              </a:spcAft>
              <a:defRPr/>
            </a:pPr>
            <a:r>
              <a:rPr lang="en-US"/>
              <a:t>Percentage</a:t>
            </a:r>
          </a:p>
        </p:txBody>
      </p:sp>
      <p:sp>
        <p:nvSpPr>
          <p:cNvPr id="19459" name="Rectangle 3">
            <a:extLst>
              <a:ext uri="{FF2B5EF4-FFF2-40B4-BE49-F238E27FC236}">
                <a16:creationId xmlns:a16="http://schemas.microsoft.com/office/drawing/2014/main" id="{BA02970C-B0CC-4826-A644-FF68F27078A2}"/>
              </a:ext>
            </a:extLst>
          </p:cNvPr>
          <p:cNvSpPr>
            <a:spLocks noGrp="1" noChangeArrowheads="1"/>
          </p:cNvSpPr>
          <p:nvPr>
            <p:ph idx="1"/>
          </p:nvPr>
        </p:nvSpPr>
        <p:spPr>
          <a:xfrm>
            <a:off x="685800" y="1371600"/>
            <a:ext cx="7772400" cy="4724400"/>
          </a:xfrm>
        </p:spPr>
        <p:txBody>
          <a:bodyPr/>
          <a:lstStyle/>
          <a:p>
            <a:pPr eaLnBrk="1" hangingPunct="1"/>
            <a:r>
              <a:rPr lang="en-US" altLang="en-US"/>
              <a:t>(T2-T1/T1)*100</a:t>
            </a:r>
          </a:p>
          <a:p>
            <a:pPr eaLnBrk="1" hangingPunct="1"/>
            <a:r>
              <a:rPr lang="en-US" altLang="en-US"/>
              <a:t>You must have </a:t>
            </a:r>
            <a:r>
              <a:rPr lang="en-US" altLang="en-US" b="1" i="1"/>
              <a:t>ratio</a:t>
            </a:r>
            <a:r>
              <a:rPr lang="en-US" altLang="en-US"/>
              <a:t> data for the </a:t>
            </a:r>
            <a:r>
              <a:rPr lang="en-US" altLang="en-US" b="1" i="1"/>
              <a:t>dependent</a:t>
            </a:r>
            <a:r>
              <a:rPr lang="en-US" altLang="en-US"/>
              <a:t> or outcome variable</a:t>
            </a:r>
          </a:p>
          <a:p>
            <a:pPr lvl="1" eaLnBrk="1" hangingPunct="1"/>
            <a:r>
              <a:rPr lang="en-US" altLang="en-US"/>
              <a:t>Note </a:t>
            </a:r>
            <a:r>
              <a:rPr lang="en-US" altLang="en-US" b="1"/>
              <a:t>RATIO</a:t>
            </a:r>
            <a:r>
              <a:rPr lang="en-US" altLang="en-US"/>
              <a:t>, interval data is not good enough!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82E57F7E-F2FE-410F-A3EB-67AC4FDBAE57}"/>
              </a:ext>
            </a:extLst>
          </p:cNvPr>
          <p:cNvSpPr>
            <a:spLocks noGrp="1" noChangeArrowheads="1"/>
          </p:cNvSpPr>
          <p:nvPr>
            <p:ph type="title"/>
          </p:nvPr>
        </p:nvSpPr>
        <p:spPr>
          <a:xfrm>
            <a:off x="685800" y="609600"/>
            <a:ext cx="7772400" cy="762000"/>
          </a:xfrm>
        </p:spPr>
        <p:txBody>
          <a:bodyPr/>
          <a:lstStyle/>
          <a:p>
            <a:pPr eaLnBrk="1" hangingPunct="1"/>
            <a:r>
              <a:rPr lang="en-US" altLang="en-US"/>
              <a:t>Standardized z-Scores</a:t>
            </a:r>
          </a:p>
        </p:txBody>
      </p:sp>
      <p:sp>
        <p:nvSpPr>
          <p:cNvPr id="20483" name="Rectangle 3">
            <a:extLst>
              <a:ext uri="{FF2B5EF4-FFF2-40B4-BE49-F238E27FC236}">
                <a16:creationId xmlns:a16="http://schemas.microsoft.com/office/drawing/2014/main" id="{92861F92-BBC8-4353-BB26-39CBCAED576E}"/>
              </a:ext>
            </a:extLst>
          </p:cNvPr>
          <p:cNvSpPr>
            <a:spLocks noGrp="1" noChangeArrowheads="1"/>
          </p:cNvSpPr>
          <p:nvPr>
            <p:ph idx="1"/>
          </p:nvPr>
        </p:nvSpPr>
        <p:spPr>
          <a:xfrm>
            <a:off x="685800" y="1600200"/>
            <a:ext cx="7772400" cy="4495800"/>
          </a:xfrm>
        </p:spPr>
        <p:txBody>
          <a:bodyPr/>
          <a:lstStyle/>
          <a:p>
            <a:pPr eaLnBrk="1" hangingPunct="1"/>
            <a:r>
              <a:rPr lang="en-US" altLang="en-US"/>
              <a:t>The standardized z-score is how many standard deviations from the mean the score lies.</a:t>
            </a:r>
          </a:p>
          <a:p>
            <a:pPr eaLnBrk="1" hangingPunct="1"/>
            <a:r>
              <a:rPr lang="en-US" altLang="en-US"/>
              <a:t>Standardized z-scores permit the researcher to </a:t>
            </a:r>
            <a:r>
              <a:rPr lang="en-US" altLang="en-US" b="1" i="1"/>
              <a:t>compare relative </a:t>
            </a:r>
            <a:r>
              <a:rPr lang="en-US" altLang="en-US"/>
              <a:t>(not just absolute) </a:t>
            </a:r>
            <a:r>
              <a:rPr lang="en-US" altLang="en-US" b="1" i="1"/>
              <a:t>change between individuals</a:t>
            </a:r>
            <a:r>
              <a:rPr lang="en-US" altLang="en-US"/>
              <a:t> over time.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6">
            <a:extLst>
              <a:ext uri="{FF2B5EF4-FFF2-40B4-BE49-F238E27FC236}">
                <a16:creationId xmlns:a16="http://schemas.microsoft.com/office/drawing/2014/main" id="{DCA98AE3-E1FF-4F12-A88E-A17E21DDC08B}"/>
              </a:ext>
            </a:extLst>
          </p:cNvPr>
          <p:cNvGraphicFramePr>
            <a:graphicFrameLocks noChangeAspect="1"/>
          </p:cNvGraphicFramePr>
          <p:nvPr/>
        </p:nvGraphicFramePr>
        <p:xfrm>
          <a:off x="304800" y="827088"/>
          <a:ext cx="8610600" cy="5481637"/>
        </p:xfrm>
        <a:graphic>
          <a:graphicData uri="http://schemas.openxmlformats.org/presentationml/2006/ole">
            <mc:AlternateContent xmlns:mc="http://schemas.openxmlformats.org/markup-compatibility/2006">
              <mc:Choice xmlns:v="urn:schemas-microsoft-com:vml" Requires="v">
                <p:oleObj name="Chart" r:id="rId2" imgW="8581680" imgH="5276520" progId="QuattroPro.Chart">
                  <p:embed/>
                </p:oleObj>
              </mc:Choice>
              <mc:Fallback>
                <p:oleObj name="Chart" r:id="rId2" imgW="8581680" imgH="5276520" progId="QuattroPro.Chart">
                  <p:embed/>
                  <p:pic>
                    <p:nvPicPr>
                      <p:cNvPr id="0" name="Object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827088"/>
                        <a:ext cx="8610600" cy="54816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7" name="Rectangle 8">
            <a:extLst>
              <a:ext uri="{FF2B5EF4-FFF2-40B4-BE49-F238E27FC236}">
                <a16:creationId xmlns:a16="http://schemas.microsoft.com/office/drawing/2014/main" id="{BE8A472B-BCDC-40D4-B857-F17F81A76AC7}"/>
              </a:ext>
            </a:extLst>
          </p:cNvPr>
          <p:cNvSpPr>
            <a:spLocks noGrp="1" noChangeArrowheads="1"/>
          </p:cNvSpPr>
          <p:nvPr>
            <p:ph type="title"/>
          </p:nvPr>
        </p:nvSpPr>
        <p:spPr>
          <a:xfrm>
            <a:off x="685800" y="228600"/>
            <a:ext cx="7772400" cy="685800"/>
          </a:xfrm>
        </p:spPr>
        <p:txBody>
          <a:bodyPr/>
          <a:lstStyle/>
          <a:p>
            <a:pPr eaLnBrk="1" hangingPunct="1"/>
            <a:r>
              <a:rPr lang="en-US" altLang="en-US" sz="3600"/>
              <a:t>Raw Salary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6B652782-E319-4694-979D-2F8767B89781}"/>
              </a:ext>
            </a:extLst>
          </p:cNvPr>
          <p:cNvSpPr>
            <a:spLocks noGrp="1"/>
          </p:cNvSpPr>
          <p:nvPr>
            <p:ph type="title"/>
          </p:nvPr>
        </p:nvSpPr>
        <p:spPr/>
        <p:txBody>
          <a:bodyPr/>
          <a:lstStyle/>
          <a:p>
            <a:pPr eaLnBrk="1" hangingPunct="1"/>
            <a:r>
              <a:rPr lang="en-US" altLang="en-US"/>
              <a:t>Relative Scores</a:t>
            </a:r>
          </a:p>
        </p:txBody>
      </p:sp>
      <p:sp>
        <p:nvSpPr>
          <p:cNvPr id="21507" name="Content Placeholder 2">
            <a:extLst>
              <a:ext uri="{FF2B5EF4-FFF2-40B4-BE49-F238E27FC236}">
                <a16:creationId xmlns:a16="http://schemas.microsoft.com/office/drawing/2014/main" id="{823A4A03-3DFE-492D-BAB2-01D86AE52401}"/>
              </a:ext>
            </a:extLst>
          </p:cNvPr>
          <p:cNvSpPr>
            <a:spLocks noGrp="1"/>
          </p:cNvSpPr>
          <p:nvPr>
            <p:ph idx="1"/>
          </p:nvPr>
        </p:nvSpPr>
        <p:spPr/>
        <p:txBody>
          <a:bodyPr/>
          <a:lstStyle/>
          <a:p>
            <a:pPr eaLnBrk="1" hangingPunct="1"/>
            <a:r>
              <a:rPr lang="en-US" altLang="en-US"/>
              <a:t>The next slide shows the same data as the raw score, but this time the data are presented as the Z score -- how many standard deviations each individual’s salary is above or below the mean.</a:t>
            </a:r>
          </a:p>
          <a:p>
            <a:pPr eaLnBrk="1" hangingPunct="1">
              <a:buFont typeface="Arial" panose="020B0604020202020204" pitchFamily="34" charset="0"/>
              <a:buNone/>
            </a:pPr>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a:extLst>
              <a:ext uri="{FF2B5EF4-FFF2-40B4-BE49-F238E27FC236}">
                <a16:creationId xmlns:a16="http://schemas.microsoft.com/office/drawing/2014/main" id="{40D84F87-0E52-445C-AFA5-6E3970414C5E}"/>
              </a:ext>
            </a:extLst>
          </p:cNvPr>
          <p:cNvSpPr>
            <a:spLocks noGrp="1" noChangeArrowheads="1"/>
          </p:cNvSpPr>
          <p:nvPr>
            <p:ph type="title"/>
          </p:nvPr>
        </p:nvSpPr>
        <p:spPr>
          <a:xfrm>
            <a:off x="685800" y="381000"/>
            <a:ext cx="7772400" cy="609600"/>
          </a:xfrm>
        </p:spPr>
        <p:txBody>
          <a:bodyPr rtlCol="0">
            <a:normAutofit fontScale="90000"/>
          </a:bodyPr>
          <a:lstStyle/>
          <a:p>
            <a:pPr eaLnBrk="1" fontAlgn="auto" hangingPunct="1">
              <a:spcAft>
                <a:spcPts val="0"/>
              </a:spcAft>
              <a:defRPr/>
            </a:pPr>
            <a:r>
              <a:rPr lang="en-US" dirty="0"/>
              <a:t>Z-Scores</a:t>
            </a:r>
          </a:p>
        </p:txBody>
      </p:sp>
      <p:graphicFrame>
        <p:nvGraphicFramePr>
          <p:cNvPr id="2050" name="Object 4">
            <a:extLst>
              <a:ext uri="{FF2B5EF4-FFF2-40B4-BE49-F238E27FC236}">
                <a16:creationId xmlns:a16="http://schemas.microsoft.com/office/drawing/2014/main" id="{0F42D3D9-95B9-4707-8187-C0C167B65C20}"/>
              </a:ext>
            </a:extLst>
          </p:cNvPr>
          <p:cNvGraphicFramePr>
            <a:graphicFrameLocks noChangeAspect="1"/>
          </p:cNvGraphicFramePr>
          <p:nvPr/>
        </p:nvGraphicFramePr>
        <p:xfrm>
          <a:off x="1066800" y="1160463"/>
          <a:ext cx="6858000" cy="5468937"/>
        </p:xfrm>
        <a:graphic>
          <a:graphicData uri="http://schemas.openxmlformats.org/presentationml/2006/ole">
            <mc:AlternateContent xmlns:mc="http://schemas.openxmlformats.org/markup-compatibility/2006">
              <mc:Choice xmlns:v="urn:schemas-microsoft-com:vml" Requires="v">
                <p:oleObj name="Chart" r:id="rId2" imgW="5638680" imgH="4495680" progId="QuattroPro.Chart">
                  <p:embed/>
                </p:oleObj>
              </mc:Choice>
              <mc:Fallback>
                <p:oleObj name="Chart" r:id="rId2" imgW="5638680" imgH="4495680" progId="QuattroPro.Chart">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1160463"/>
                        <a:ext cx="6858000" cy="5468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B9EB0595-FFC4-411A-BF89-C54B0D0BEBA1}"/>
              </a:ext>
            </a:extLst>
          </p:cNvPr>
          <p:cNvSpPr>
            <a:spLocks noGrp="1" noChangeArrowheads="1"/>
          </p:cNvSpPr>
          <p:nvPr>
            <p:ph type="title"/>
          </p:nvPr>
        </p:nvSpPr>
        <p:spPr>
          <a:xfrm>
            <a:off x="457200" y="274638"/>
            <a:ext cx="8229600" cy="685800"/>
          </a:xfrm>
        </p:spPr>
        <p:txBody>
          <a:bodyPr/>
          <a:lstStyle/>
          <a:p>
            <a:pPr eaLnBrk="1" hangingPunct="1"/>
            <a:r>
              <a:rPr lang="en-US" altLang="en-US" sz="3600"/>
              <a:t>Research Objective</a:t>
            </a:r>
          </a:p>
        </p:txBody>
      </p:sp>
      <p:grpSp>
        <p:nvGrpSpPr>
          <p:cNvPr id="6147" name="Group 3">
            <a:extLst>
              <a:ext uri="{FF2B5EF4-FFF2-40B4-BE49-F238E27FC236}">
                <a16:creationId xmlns:a16="http://schemas.microsoft.com/office/drawing/2014/main" id="{4A18BC51-129D-4D83-A365-3473F02D756D}"/>
              </a:ext>
            </a:extLst>
          </p:cNvPr>
          <p:cNvGrpSpPr>
            <a:grpSpLocks/>
          </p:cNvGrpSpPr>
          <p:nvPr/>
        </p:nvGrpSpPr>
        <p:grpSpPr bwMode="auto">
          <a:xfrm>
            <a:off x="685800" y="1066800"/>
            <a:ext cx="7429500" cy="4838700"/>
            <a:chOff x="106413300" y="108318300"/>
            <a:chExt cx="7429500" cy="4838700"/>
          </a:xfrm>
        </p:grpSpPr>
        <p:sp>
          <p:nvSpPr>
            <p:cNvPr id="6148" name="AutoShape 4">
              <a:extLst>
                <a:ext uri="{FF2B5EF4-FFF2-40B4-BE49-F238E27FC236}">
                  <a16:creationId xmlns:a16="http://schemas.microsoft.com/office/drawing/2014/main" id="{8EAFAC24-0F48-4BCC-A656-64B003FC8002}"/>
                </a:ext>
              </a:extLst>
            </p:cNvPr>
            <p:cNvSpPr>
              <a:spLocks noChangeArrowheads="1"/>
            </p:cNvSpPr>
            <p:nvPr/>
          </p:nvSpPr>
          <p:spPr bwMode="auto">
            <a:xfrm>
              <a:off x="108299250" y="109499400"/>
              <a:ext cx="3771900" cy="2743200"/>
            </a:xfrm>
            <a:prstGeom prst="triangle">
              <a:avLst>
                <a:gd name="adj" fmla="val 50000"/>
              </a:avLst>
            </a:prstGeom>
            <a:gradFill rotWithShape="1">
              <a:gsLst>
                <a:gs pos="0">
                  <a:srgbClr val="0099FF">
                    <a:alpha val="67998"/>
                  </a:srgbClr>
                </a:gs>
                <a:gs pos="100000">
                  <a:srgbClr val="99CCFF">
                    <a:alpha val="39998"/>
                  </a:srgbClr>
                </a:gs>
              </a:gsLst>
              <a:path path="shape">
                <a:fillToRect l="50000" t="50000" r="50000" b="50000"/>
              </a:path>
            </a:gradFill>
            <a:ln w="9525" algn="in">
              <a:solidFill>
                <a:srgbClr val="000000"/>
              </a:solidFill>
              <a:miter lim="800000"/>
              <a:headEnd/>
              <a:tailEnd/>
            </a:ln>
          </p:spPr>
          <p:txBody>
            <a:bodyPr lIns="36576" tIns="36576" rIns="36576" bIns="36576"/>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149" name="Text Box 5">
              <a:extLst>
                <a:ext uri="{FF2B5EF4-FFF2-40B4-BE49-F238E27FC236}">
                  <a16:creationId xmlns:a16="http://schemas.microsoft.com/office/drawing/2014/main" id="{96C8BAAB-44F3-492C-ADB7-FD380D59F701}"/>
                </a:ext>
              </a:extLst>
            </p:cNvPr>
            <p:cNvSpPr txBox="1">
              <a:spLocks noChangeArrowheads="1"/>
            </p:cNvSpPr>
            <p:nvPr/>
          </p:nvSpPr>
          <p:spPr bwMode="auto">
            <a:xfrm>
              <a:off x="106413300" y="112471200"/>
              <a:ext cx="24003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txBody>
            <a:bodyPr lIns="36576" tIns="36576" rIns="36576" bIns="36576"/>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000">
                  <a:solidFill>
                    <a:srgbClr val="000000"/>
                  </a:solidFill>
                </a:rPr>
                <a:t>Show direct cause &amp; effect</a:t>
              </a:r>
              <a:endParaRPr lang="en-US" altLang="en-US" sz="1800"/>
            </a:p>
          </p:txBody>
        </p:sp>
        <p:sp>
          <p:nvSpPr>
            <p:cNvPr id="6150" name="Text Box 6">
              <a:extLst>
                <a:ext uri="{FF2B5EF4-FFF2-40B4-BE49-F238E27FC236}">
                  <a16:creationId xmlns:a16="http://schemas.microsoft.com/office/drawing/2014/main" id="{D53B6AF6-4F14-4977-9F85-59B9673574C8}"/>
                </a:ext>
              </a:extLst>
            </p:cNvPr>
            <p:cNvSpPr txBox="1">
              <a:spLocks noChangeArrowheads="1"/>
            </p:cNvSpPr>
            <p:nvPr/>
          </p:nvSpPr>
          <p:spPr bwMode="auto">
            <a:xfrm>
              <a:off x="108927900" y="108318300"/>
              <a:ext cx="2514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txBody>
            <a:bodyPr lIns="36576" tIns="36576" rIns="36576" bIns="36576"/>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000">
                  <a:solidFill>
                    <a:srgbClr val="000000"/>
                  </a:solidFill>
                </a:rPr>
                <a:t>Study relationships among variables for existing groups</a:t>
              </a:r>
              <a:endParaRPr lang="en-US" altLang="en-US" sz="1800"/>
            </a:p>
          </p:txBody>
        </p:sp>
        <p:sp>
          <p:nvSpPr>
            <p:cNvPr id="6151" name="Text Box 7">
              <a:extLst>
                <a:ext uri="{FF2B5EF4-FFF2-40B4-BE49-F238E27FC236}">
                  <a16:creationId xmlns:a16="http://schemas.microsoft.com/office/drawing/2014/main" id="{EE1F7D2B-1521-4B2A-9192-747DC98AD34E}"/>
                </a:ext>
              </a:extLst>
            </p:cNvPr>
            <p:cNvSpPr txBox="1">
              <a:spLocks noChangeArrowheads="1"/>
            </p:cNvSpPr>
            <p:nvPr/>
          </p:nvSpPr>
          <p:spPr bwMode="auto">
            <a:xfrm>
              <a:off x="111442500" y="112471200"/>
              <a:ext cx="24003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txBody>
            <a:bodyPr lIns="36576" tIns="36576" rIns="36576" bIns="36576"/>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000">
                  <a:solidFill>
                    <a:srgbClr val="000000"/>
                  </a:solidFill>
                </a:rPr>
                <a:t>Explain outcomes after the fact</a:t>
              </a:r>
              <a:endParaRPr lang="en-US" altLang="en-US" sz="1800"/>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523E1807-45BA-4B43-B771-8C47942A05E8}"/>
              </a:ext>
            </a:extLst>
          </p:cNvPr>
          <p:cNvSpPr>
            <a:spLocks noGrp="1"/>
          </p:cNvSpPr>
          <p:nvPr>
            <p:ph type="title"/>
          </p:nvPr>
        </p:nvSpPr>
        <p:spPr>
          <a:xfrm>
            <a:off x="685800" y="609600"/>
            <a:ext cx="7772400" cy="762000"/>
          </a:xfrm>
        </p:spPr>
        <p:txBody>
          <a:bodyPr/>
          <a:lstStyle/>
          <a:p>
            <a:pPr eaLnBrk="1" hangingPunct="1"/>
            <a:r>
              <a:rPr lang="en-US" altLang="en-US"/>
              <a:t>Comparing Change with Z scores</a:t>
            </a:r>
          </a:p>
        </p:txBody>
      </p:sp>
      <p:sp>
        <p:nvSpPr>
          <p:cNvPr id="22531" name="Content Placeholder 2">
            <a:extLst>
              <a:ext uri="{FF2B5EF4-FFF2-40B4-BE49-F238E27FC236}">
                <a16:creationId xmlns:a16="http://schemas.microsoft.com/office/drawing/2014/main" id="{D42A46F6-CCA8-49E4-9DEC-DB4B7A25CD83}"/>
              </a:ext>
            </a:extLst>
          </p:cNvPr>
          <p:cNvSpPr>
            <a:spLocks noGrp="1"/>
          </p:cNvSpPr>
          <p:nvPr>
            <p:ph idx="1"/>
          </p:nvPr>
        </p:nvSpPr>
        <p:spPr>
          <a:xfrm>
            <a:off x="685800" y="1447800"/>
            <a:ext cx="7772400" cy="4648200"/>
          </a:xfrm>
        </p:spPr>
        <p:txBody>
          <a:bodyPr/>
          <a:lstStyle/>
          <a:p>
            <a:pPr eaLnBrk="1" hangingPunct="1"/>
            <a:r>
              <a:rPr lang="en-US" altLang="en-US" sz="2400"/>
              <a:t>The next slide shows the same data for the </a:t>
            </a:r>
            <a:r>
              <a:rPr lang="en-US" altLang="en-US" sz="2400" b="1" i="1"/>
              <a:t>change in z score between each four year period is calculated.</a:t>
            </a:r>
          </a:p>
          <a:p>
            <a:pPr eaLnBrk="1" hangingPunct="1"/>
            <a:r>
              <a:rPr lang="en-US" altLang="en-US" sz="2400"/>
              <a:t>Compare this slide to the slide showing raw salary. In that slide, it appears that “pretty much everyone’s salary is going up.” </a:t>
            </a:r>
          </a:p>
          <a:p>
            <a:pPr eaLnBrk="1" hangingPunct="1"/>
            <a:r>
              <a:rPr lang="en-US" altLang="en-US" sz="2400"/>
              <a:t>The next slide shows that there are major differences between individuals relative to each other. Some people have big increases </a:t>
            </a:r>
            <a:r>
              <a:rPr lang="en-US" altLang="en-US" sz="2400" b="1" i="1"/>
              <a:t>relative to others</a:t>
            </a:r>
            <a:r>
              <a:rPr lang="en-US" altLang="en-US" sz="2400"/>
              <a:t>, while others have big decreases </a:t>
            </a:r>
            <a:r>
              <a:rPr lang="en-US" altLang="en-US" sz="2400" b="1" i="1"/>
              <a:t>relative to others. </a:t>
            </a:r>
            <a:r>
              <a:rPr lang="en-US" altLang="en-US" sz="2400"/>
              <a:t>Put simple, there are “winners and losers” in the salary race, something you cannot really see in the slide of raw salary.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a:extLst>
              <a:ext uri="{FF2B5EF4-FFF2-40B4-BE49-F238E27FC236}">
                <a16:creationId xmlns:a16="http://schemas.microsoft.com/office/drawing/2014/main" id="{FCB0EC9E-A230-4F8F-86A2-B671B48C2553}"/>
              </a:ext>
            </a:extLst>
          </p:cNvPr>
          <p:cNvSpPr>
            <a:spLocks noGrp="1" noChangeArrowheads="1"/>
          </p:cNvSpPr>
          <p:nvPr>
            <p:ph type="title"/>
          </p:nvPr>
        </p:nvSpPr>
        <p:spPr>
          <a:xfrm>
            <a:off x="685800" y="609600"/>
            <a:ext cx="7772400" cy="609600"/>
          </a:xfrm>
        </p:spPr>
        <p:txBody>
          <a:bodyPr rtlCol="0">
            <a:normAutofit fontScale="90000"/>
          </a:bodyPr>
          <a:lstStyle/>
          <a:p>
            <a:pPr eaLnBrk="1" fontAlgn="auto" hangingPunct="1">
              <a:spcAft>
                <a:spcPts val="0"/>
              </a:spcAft>
              <a:defRPr/>
            </a:pPr>
            <a:r>
              <a:rPr lang="en-US"/>
              <a:t>Change in z-Scores</a:t>
            </a:r>
          </a:p>
        </p:txBody>
      </p:sp>
      <p:graphicFrame>
        <p:nvGraphicFramePr>
          <p:cNvPr id="3074" name="Object 7">
            <a:extLst>
              <a:ext uri="{FF2B5EF4-FFF2-40B4-BE49-F238E27FC236}">
                <a16:creationId xmlns:a16="http://schemas.microsoft.com/office/drawing/2014/main" id="{8F6B37C4-F82E-4E71-97C5-5A374D40142B}"/>
              </a:ext>
            </a:extLst>
          </p:cNvPr>
          <p:cNvGraphicFramePr>
            <a:graphicFrameLocks noChangeAspect="1"/>
          </p:cNvGraphicFramePr>
          <p:nvPr/>
        </p:nvGraphicFramePr>
        <p:xfrm>
          <a:off x="387350" y="1211263"/>
          <a:ext cx="8196263" cy="5386387"/>
        </p:xfrm>
        <a:graphic>
          <a:graphicData uri="http://schemas.openxmlformats.org/presentationml/2006/ole">
            <mc:AlternateContent xmlns:mc="http://schemas.openxmlformats.org/markup-compatibility/2006">
              <mc:Choice xmlns:v="urn:schemas-microsoft-com:vml" Requires="v">
                <p:oleObj name="Chart" r:id="rId2" imgW="5676840" imgH="4562280" progId="QuattroPro.Chart">
                  <p:embed/>
                </p:oleObj>
              </mc:Choice>
              <mc:Fallback>
                <p:oleObj name="Chart" r:id="rId2" imgW="5676840" imgH="4562280" progId="QuattroPro.Chart">
                  <p:embed/>
                  <p:pic>
                    <p:nvPicPr>
                      <p:cNvPr id="0" name="Object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7350" y="1211263"/>
                        <a:ext cx="8196263" cy="538638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1597E739-E697-4DE8-8171-04743AF262FA}"/>
              </a:ext>
            </a:extLst>
          </p:cNvPr>
          <p:cNvSpPr>
            <a:spLocks noGrp="1" noChangeArrowheads="1"/>
          </p:cNvSpPr>
          <p:nvPr>
            <p:ph type="title"/>
          </p:nvPr>
        </p:nvSpPr>
        <p:spPr>
          <a:xfrm>
            <a:off x="685800" y="609600"/>
            <a:ext cx="7772400" cy="762000"/>
          </a:xfrm>
        </p:spPr>
        <p:txBody>
          <a:bodyPr/>
          <a:lstStyle/>
          <a:p>
            <a:pPr eaLnBrk="1" hangingPunct="1"/>
            <a:r>
              <a:rPr lang="en-US" altLang="en-US"/>
              <a:t>Moral of the Story</a:t>
            </a:r>
          </a:p>
        </p:txBody>
      </p:sp>
      <p:sp>
        <p:nvSpPr>
          <p:cNvPr id="23555" name="Rectangle 3">
            <a:extLst>
              <a:ext uri="{FF2B5EF4-FFF2-40B4-BE49-F238E27FC236}">
                <a16:creationId xmlns:a16="http://schemas.microsoft.com/office/drawing/2014/main" id="{D0E8AE9F-E305-4B65-ACED-4C74BE2C8BA4}"/>
              </a:ext>
            </a:extLst>
          </p:cNvPr>
          <p:cNvSpPr>
            <a:spLocks noGrp="1" noChangeArrowheads="1"/>
          </p:cNvSpPr>
          <p:nvPr>
            <p:ph idx="1"/>
          </p:nvPr>
        </p:nvSpPr>
        <p:spPr>
          <a:xfrm>
            <a:off x="685800" y="1447800"/>
            <a:ext cx="7772400" cy="4648200"/>
          </a:xfrm>
        </p:spPr>
        <p:txBody>
          <a:bodyPr/>
          <a:lstStyle/>
          <a:p>
            <a:pPr marL="609600" indent="-609600" eaLnBrk="1" hangingPunct="1">
              <a:buFontTx/>
              <a:buAutoNum type="arabicPeriod"/>
            </a:pPr>
            <a:r>
              <a:rPr lang="en-US" altLang="en-US"/>
              <a:t>Use longitudinal designs </a:t>
            </a:r>
            <a:r>
              <a:rPr lang="en-US" altLang="en-US" b="1" i="1"/>
              <a:t>only when tracking individual change</a:t>
            </a:r>
            <a:r>
              <a:rPr lang="en-US" altLang="en-US"/>
              <a:t> is important to understanding or explaining the phenomenon you are studying.</a:t>
            </a:r>
          </a:p>
          <a:p>
            <a:pPr marL="990600" lvl="1" indent="-533400" eaLnBrk="1" hangingPunct="1">
              <a:buFontTx/>
              <a:buChar char="•"/>
            </a:pPr>
            <a:r>
              <a:rPr lang="en-US" altLang="en-US"/>
              <a:t>If you have no need to incorporate and understand individual level change to understand the phenomenon as a whole, use a simpler design.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a:extLst>
              <a:ext uri="{FF2B5EF4-FFF2-40B4-BE49-F238E27FC236}">
                <a16:creationId xmlns:a16="http://schemas.microsoft.com/office/drawing/2014/main" id="{320136BF-C9E4-4344-995B-21EA34573741}"/>
              </a:ext>
            </a:extLst>
          </p:cNvPr>
          <p:cNvSpPr>
            <a:spLocks noGrp="1" noChangeArrowheads="1"/>
          </p:cNvSpPr>
          <p:nvPr>
            <p:ph idx="1"/>
          </p:nvPr>
        </p:nvSpPr>
        <p:spPr>
          <a:xfrm>
            <a:off x="685800" y="838200"/>
            <a:ext cx="7772400" cy="5257800"/>
          </a:xfrm>
        </p:spPr>
        <p:txBody>
          <a:bodyPr/>
          <a:lstStyle/>
          <a:p>
            <a:pPr marL="609600" indent="-609600" eaLnBrk="1" hangingPunct="1">
              <a:buFontTx/>
              <a:buAutoNum type="arabicPeriod" startAt="2"/>
            </a:pPr>
            <a:r>
              <a:rPr lang="en-US" altLang="en-US"/>
              <a:t>Consult a statistician well before you ever start the study. These data analyses are complex. You </a:t>
            </a:r>
            <a:r>
              <a:rPr lang="en-US" altLang="en-US" b="1" i="1"/>
              <a:t>need</a:t>
            </a:r>
            <a:r>
              <a:rPr lang="en-US" altLang="en-US"/>
              <a:t> a statistician.</a:t>
            </a:r>
          </a:p>
          <a:p>
            <a:pPr marL="1223963" lvl="1" indent="-533400" eaLnBrk="1" hangingPunct="1">
              <a:buFontTx/>
              <a:buChar char="•"/>
            </a:pPr>
            <a:r>
              <a:rPr lang="en-US" altLang="en-US"/>
              <a:t>Do this early – there’s nothing worse than visiting your local friendly statistician with your data in hand and hear him/her say: “The way you did that just does not work. These data cannot be analyzed in a meaningful way.”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518EEDD0-5244-4B86-913B-371622D186D1}"/>
              </a:ext>
            </a:extLst>
          </p:cNvPr>
          <p:cNvSpPr>
            <a:spLocks noGrp="1" noChangeArrowheads="1"/>
          </p:cNvSpPr>
          <p:nvPr>
            <p:ph idx="1"/>
          </p:nvPr>
        </p:nvSpPr>
        <p:spPr>
          <a:xfrm>
            <a:off x="685800" y="762000"/>
            <a:ext cx="7772400" cy="5334000"/>
          </a:xfrm>
        </p:spPr>
        <p:txBody>
          <a:bodyPr/>
          <a:lstStyle/>
          <a:p>
            <a:pPr marL="609600" indent="-609600" eaLnBrk="1" hangingPunct="1">
              <a:buFontTx/>
              <a:buAutoNum type="arabicPeriod" startAt="3"/>
            </a:pPr>
            <a:r>
              <a:rPr lang="en-US" altLang="en-US"/>
              <a:t>Longitudinal designs are very powerful. They are the only designs we have that really permit us to incorporate the effects of time </a:t>
            </a:r>
            <a:r>
              <a:rPr lang="en-US" altLang="en-US" b="1" i="1"/>
              <a:t>and</a:t>
            </a:r>
            <a:r>
              <a:rPr lang="en-US" altLang="en-US"/>
              <a:t> what happens to the individual to explain change in the status of whole groups in society over time.</a:t>
            </a:r>
          </a:p>
          <a:p>
            <a:pPr marL="1223963" lvl="1" indent="-533400" eaLnBrk="1" hangingPunct="1">
              <a:buFontTx/>
              <a:buChar char="•"/>
            </a:pPr>
            <a:r>
              <a:rPr lang="en-US" altLang="en-US"/>
              <a:t>So do not be afraid of them. Use them. But do so intelligently.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883598EC-3063-4836-A159-3D81F47D174D}"/>
              </a:ext>
            </a:extLst>
          </p:cNvPr>
          <p:cNvSpPr>
            <a:spLocks noGrp="1" noChangeArrowheads="1"/>
          </p:cNvSpPr>
          <p:nvPr>
            <p:ph type="title"/>
          </p:nvPr>
        </p:nvSpPr>
        <p:spPr/>
        <p:txBody>
          <a:bodyPr/>
          <a:lstStyle/>
          <a:p>
            <a:pPr eaLnBrk="1" hangingPunct="1"/>
            <a:r>
              <a:rPr lang="en-US" altLang="en-US"/>
              <a:t>Type of Design</a:t>
            </a:r>
          </a:p>
        </p:txBody>
      </p:sp>
      <p:grpSp>
        <p:nvGrpSpPr>
          <p:cNvPr id="7171" name="Group 3">
            <a:extLst>
              <a:ext uri="{FF2B5EF4-FFF2-40B4-BE49-F238E27FC236}">
                <a16:creationId xmlns:a16="http://schemas.microsoft.com/office/drawing/2014/main" id="{CFFA2804-6ACF-476B-BA2C-1BE2211FD4B3}"/>
              </a:ext>
            </a:extLst>
          </p:cNvPr>
          <p:cNvGrpSpPr>
            <a:grpSpLocks/>
          </p:cNvGrpSpPr>
          <p:nvPr/>
        </p:nvGrpSpPr>
        <p:grpSpPr bwMode="auto">
          <a:xfrm>
            <a:off x="990600" y="1524000"/>
            <a:ext cx="7429500" cy="4457700"/>
            <a:chOff x="106413300" y="108699300"/>
            <a:chExt cx="7429500" cy="4457700"/>
          </a:xfrm>
        </p:grpSpPr>
        <p:sp>
          <p:nvSpPr>
            <p:cNvPr id="7172" name="AutoShape 4">
              <a:extLst>
                <a:ext uri="{FF2B5EF4-FFF2-40B4-BE49-F238E27FC236}">
                  <a16:creationId xmlns:a16="http://schemas.microsoft.com/office/drawing/2014/main" id="{8ACF74FF-D051-4A11-92B3-F3CF0A6C2FE1}"/>
                </a:ext>
              </a:extLst>
            </p:cNvPr>
            <p:cNvSpPr>
              <a:spLocks noChangeArrowheads="1"/>
            </p:cNvSpPr>
            <p:nvPr/>
          </p:nvSpPr>
          <p:spPr bwMode="auto">
            <a:xfrm>
              <a:off x="108299250" y="109499400"/>
              <a:ext cx="3771900" cy="2743200"/>
            </a:xfrm>
            <a:prstGeom prst="triangle">
              <a:avLst>
                <a:gd name="adj" fmla="val 50000"/>
              </a:avLst>
            </a:prstGeom>
            <a:gradFill rotWithShape="1">
              <a:gsLst>
                <a:gs pos="0">
                  <a:srgbClr val="0099FF">
                    <a:alpha val="67998"/>
                  </a:srgbClr>
                </a:gs>
                <a:gs pos="100000">
                  <a:srgbClr val="99CCFF">
                    <a:alpha val="39998"/>
                  </a:srgbClr>
                </a:gs>
              </a:gsLst>
              <a:path path="shape">
                <a:fillToRect l="50000" t="50000" r="50000" b="50000"/>
              </a:path>
            </a:gradFill>
            <a:ln w="9525" algn="in">
              <a:solidFill>
                <a:srgbClr val="000000"/>
              </a:solidFill>
              <a:miter lim="800000"/>
              <a:headEnd/>
              <a:tailEnd/>
            </a:ln>
          </p:spPr>
          <p:txBody>
            <a:bodyPr lIns="36576" tIns="36576" rIns="36576" bIns="36576"/>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7173" name="Text Box 5">
              <a:extLst>
                <a:ext uri="{FF2B5EF4-FFF2-40B4-BE49-F238E27FC236}">
                  <a16:creationId xmlns:a16="http://schemas.microsoft.com/office/drawing/2014/main" id="{1C86F75D-4D4A-4316-B100-960A16AFCD82}"/>
                </a:ext>
              </a:extLst>
            </p:cNvPr>
            <p:cNvSpPr txBox="1">
              <a:spLocks noChangeArrowheads="1"/>
            </p:cNvSpPr>
            <p:nvPr/>
          </p:nvSpPr>
          <p:spPr bwMode="auto">
            <a:xfrm>
              <a:off x="106413300" y="112471200"/>
              <a:ext cx="24003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txBody>
            <a:bodyPr lIns="36576" tIns="36576" rIns="36576" bIns="36576"/>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000">
                  <a:solidFill>
                    <a:srgbClr val="000000"/>
                  </a:solidFill>
                </a:rPr>
                <a:t>True Experiment</a:t>
              </a:r>
            </a:p>
            <a:p>
              <a:pPr eaLnBrk="1" hangingPunct="1"/>
              <a:r>
                <a:rPr lang="en-US" altLang="en-US" sz="2000">
                  <a:solidFill>
                    <a:srgbClr val="000000"/>
                  </a:solidFill>
                </a:rPr>
                <a:t>Quasi-Experiment</a:t>
              </a:r>
              <a:endParaRPr lang="en-US" altLang="en-US" sz="1800"/>
            </a:p>
          </p:txBody>
        </p:sp>
        <p:sp>
          <p:nvSpPr>
            <p:cNvPr id="7174" name="Text Box 6">
              <a:extLst>
                <a:ext uri="{FF2B5EF4-FFF2-40B4-BE49-F238E27FC236}">
                  <a16:creationId xmlns:a16="http://schemas.microsoft.com/office/drawing/2014/main" id="{E22ABD25-5539-4E32-BCEC-5F8E1DDB8500}"/>
                </a:ext>
              </a:extLst>
            </p:cNvPr>
            <p:cNvSpPr txBox="1">
              <a:spLocks noChangeArrowheads="1"/>
            </p:cNvSpPr>
            <p:nvPr/>
          </p:nvSpPr>
          <p:spPr bwMode="auto">
            <a:xfrm>
              <a:off x="108927900" y="108699300"/>
              <a:ext cx="2514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txBody>
            <a:bodyPr lIns="36576" tIns="36576" rIns="36576" bIns="36576"/>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000">
                  <a:solidFill>
                    <a:srgbClr val="000000"/>
                  </a:solidFill>
                </a:rPr>
                <a:t>Cross-Sectional</a:t>
              </a:r>
            </a:p>
            <a:p>
              <a:pPr eaLnBrk="1" hangingPunct="1"/>
              <a:r>
                <a:rPr lang="en-US" altLang="en-US" sz="2000">
                  <a:solidFill>
                    <a:srgbClr val="000000"/>
                  </a:solidFill>
                </a:rPr>
                <a:t>Longitudinal</a:t>
              </a:r>
              <a:endParaRPr lang="en-US" altLang="en-US" sz="1800"/>
            </a:p>
          </p:txBody>
        </p:sp>
        <p:sp>
          <p:nvSpPr>
            <p:cNvPr id="7175" name="Text Box 7">
              <a:extLst>
                <a:ext uri="{FF2B5EF4-FFF2-40B4-BE49-F238E27FC236}">
                  <a16:creationId xmlns:a16="http://schemas.microsoft.com/office/drawing/2014/main" id="{FF1EF87C-AA6B-45CE-8DB5-50F6ECB74176}"/>
                </a:ext>
              </a:extLst>
            </p:cNvPr>
            <p:cNvSpPr txBox="1">
              <a:spLocks noChangeArrowheads="1"/>
            </p:cNvSpPr>
            <p:nvPr/>
          </p:nvSpPr>
          <p:spPr bwMode="auto">
            <a:xfrm>
              <a:off x="110223300" y="112471200"/>
              <a:ext cx="36195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txBody>
            <a:bodyPr lIns="36576" tIns="36576" rIns="36576" bIns="36576"/>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000">
                  <a:solidFill>
                    <a:srgbClr val="000000"/>
                  </a:solidFill>
                </a:rPr>
                <a:t>Explanatory Case Study</a:t>
              </a:r>
            </a:p>
            <a:p>
              <a:pPr eaLnBrk="1" hangingPunct="1"/>
              <a:r>
                <a:rPr lang="en-US" altLang="en-US" sz="2000">
                  <a:solidFill>
                    <a:srgbClr val="000000"/>
                  </a:solidFill>
                </a:rPr>
                <a:t>Exploratory Case Study</a:t>
              </a:r>
              <a:endParaRPr lang="en-US" altLang="en-US" sz="1800"/>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AFFD60-D338-4314-9B62-95B51B856BAD}"/>
              </a:ext>
            </a:extLst>
          </p:cNvPr>
          <p:cNvSpPr>
            <a:spLocks noGrp="1"/>
          </p:cNvSpPr>
          <p:nvPr>
            <p:ph type="title"/>
          </p:nvPr>
        </p:nvSpPr>
        <p:spPr>
          <a:xfrm>
            <a:off x="457200" y="274638"/>
            <a:ext cx="8229600" cy="792162"/>
          </a:xfrm>
        </p:spPr>
        <p:txBody>
          <a:bodyPr/>
          <a:lstStyle/>
          <a:p>
            <a:pPr eaLnBrk="1" hangingPunct="1"/>
            <a:r>
              <a:rPr lang="en-US" altLang="en-US"/>
              <a:t>Purpose</a:t>
            </a:r>
          </a:p>
        </p:txBody>
      </p:sp>
      <p:sp>
        <p:nvSpPr>
          <p:cNvPr id="8195" name="Content Placeholder 2">
            <a:extLst>
              <a:ext uri="{FF2B5EF4-FFF2-40B4-BE49-F238E27FC236}">
                <a16:creationId xmlns:a16="http://schemas.microsoft.com/office/drawing/2014/main" id="{83EAAD20-25F4-4B05-A8C3-4556AD9B958F}"/>
              </a:ext>
            </a:extLst>
          </p:cNvPr>
          <p:cNvSpPr>
            <a:spLocks noGrp="1"/>
          </p:cNvSpPr>
          <p:nvPr>
            <p:ph idx="1"/>
          </p:nvPr>
        </p:nvSpPr>
        <p:spPr>
          <a:xfrm>
            <a:off x="457200" y="1143000"/>
            <a:ext cx="8229600" cy="4983163"/>
          </a:xfrm>
        </p:spPr>
        <p:txBody>
          <a:bodyPr/>
          <a:lstStyle/>
          <a:p>
            <a:pPr eaLnBrk="1" hangingPunct="1"/>
            <a:r>
              <a:rPr lang="en-US" altLang="en-US"/>
              <a:t>The purpose of longitudinal designs is to understand the relationships between broad social phenomena (a recession) and the life history of individuals (whether someone completed a college degree or not) on an outcome condition on at least two points in time, often several points in time (financial security)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97413-444B-4C2B-9250-48BBC075F8E2}"/>
              </a:ext>
            </a:extLst>
          </p:cNvPr>
          <p:cNvSpPr>
            <a:spLocks noGrp="1"/>
          </p:cNvSpPr>
          <p:nvPr>
            <p:ph type="title"/>
          </p:nvPr>
        </p:nvSpPr>
        <p:spPr/>
        <p:txBody>
          <a:bodyPr rtlCol="0">
            <a:normAutofit fontScale="90000"/>
          </a:bodyPr>
          <a:lstStyle/>
          <a:p>
            <a:pPr eaLnBrk="1" fontAlgn="auto" hangingPunct="1">
              <a:spcAft>
                <a:spcPts val="0"/>
              </a:spcAft>
              <a:defRPr/>
            </a:pPr>
            <a:r>
              <a:rPr lang="en-US" dirty="0"/>
              <a:t>Longitudinal vs. Multiple Point in Time Cross-Sectional Designs</a:t>
            </a:r>
          </a:p>
        </p:txBody>
      </p:sp>
      <p:sp>
        <p:nvSpPr>
          <p:cNvPr id="3" name="Content Placeholder 2">
            <a:extLst>
              <a:ext uri="{FF2B5EF4-FFF2-40B4-BE49-F238E27FC236}">
                <a16:creationId xmlns:a16="http://schemas.microsoft.com/office/drawing/2014/main" id="{32F35FD6-01F6-4C3E-B180-3D89B784CCFE}"/>
              </a:ext>
            </a:extLst>
          </p:cNvPr>
          <p:cNvSpPr>
            <a:spLocks noGrp="1"/>
          </p:cNvSpPr>
          <p:nvPr>
            <p:ph idx="1"/>
          </p:nvPr>
        </p:nvSpPr>
        <p:spPr/>
        <p:txBody>
          <a:bodyPr rtlCol="0">
            <a:normAutofit fontScale="85000" lnSpcReduction="20000"/>
          </a:bodyPr>
          <a:lstStyle/>
          <a:p>
            <a:pPr eaLnBrk="1" fontAlgn="auto" hangingPunct="1">
              <a:spcAft>
                <a:spcPts val="0"/>
              </a:spcAft>
              <a:defRPr/>
            </a:pPr>
            <a:r>
              <a:rPr lang="en-US" dirty="0"/>
              <a:t>Multiple point in time cross-sectional designs can show the impacts of broad social events on comparison groups: e.g., effects of the recession on different age groups</a:t>
            </a:r>
          </a:p>
          <a:p>
            <a:pPr eaLnBrk="1" fontAlgn="auto" hangingPunct="1">
              <a:spcAft>
                <a:spcPts val="0"/>
              </a:spcAft>
              <a:defRPr/>
            </a:pPr>
            <a:r>
              <a:rPr lang="en-US" dirty="0"/>
              <a:t>Longitudinal designs allow us to understand how the effects of these broad events that affect everyone </a:t>
            </a:r>
            <a:r>
              <a:rPr lang="en-US" b="1" i="1" dirty="0"/>
              <a:t>differently </a:t>
            </a:r>
            <a:r>
              <a:rPr lang="en-US" dirty="0"/>
              <a:t>because of individual life history circumstances; e.g., effects of the recession on different age groups (group or aggregate effects) </a:t>
            </a:r>
            <a:r>
              <a:rPr lang="en-US" b="1" i="1" dirty="0"/>
              <a:t>and</a:t>
            </a:r>
            <a:r>
              <a:rPr lang="en-US" dirty="0"/>
              <a:t> how those effects vary due to individual differences among people due to life history conditions like college degree or not, single mother or not, age at first employment (individual effects).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18482B63-16AC-4471-B76E-5AEFC6957409}"/>
              </a:ext>
            </a:extLst>
          </p:cNvPr>
          <p:cNvSpPr>
            <a:spLocks noGrp="1" noChangeArrowheads="1"/>
          </p:cNvSpPr>
          <p:nvPr>
            <p:ph type="title"/>
          </p:nvPr>
        </p:nvSpPr>
        <p:spPr>
          <a:xfrm>
            <a:off x="685800" y="609600"/>
            <a:ext cx="7772400" cy="762000"/>
          </a:xfrm>
        </p:spPr>
        <p:txBody>
          <a:bodyPr/>
          <a:lstStyle/>
          <a:p>
            <a:pPr eaLnBrk="1" hangingPunct="1"/>
            <a:r>
              <a:rPr lang="en-US" altLang="en-US"/>
              <a:t>Distinctive Features</a:t>
            </a:r>
          </a:p>
        </p:txBody>
      </p:sp>
      <p:sp>
        <p:nvSpPr>
          <p:cNvPr id="10243" name="Rectangle 3">
            <a:extLst>
              <a:ext uri="{FF2B5EF4-FFF2-40B4-BE49-F238E27FC236}">
                <a16:creationId xmlns:a16="http://schemas.microsoft.com/office/drawing/2014/main" id="{6707026C-ECA0-4B15-AF4F-B6F84B167F89}"/>
              </a:ext>
            </a:extLst>
          </p:cNvPr>
          <p:cNvSpPr>
            <a:spLocks noGrp="1" noChangeArrowheads="1"/>
          </p:cNvSpPr>
          <p:nvPr>
            <p:ph idx="1"/>
          </p:nvPr>
        </p:nvSpPr>
        <p:spPr>
          <a:xfrm>
            <a:off x="685800" y="1524000"/>
            <a:ext cx="7772400" cy="4572000"/>
          </a:xfrm>
        </p:spPr>
        <p:txBody>
          <a:bodyPr/>
          <a:lstStyle/>
          <a:p>
            <a:pPr eaLnBrk="1" hangingPunct="1">
              <a:lnSpc>
                <a:spcPct val="90000"/>
              </a:lnSpc>
            </a:pPr>
            <a:r>
              <a:rPr lang="en-US" altLang="en-US" sz="2800"/>
              <a:t>Select a representative sample from a population or populations, often </a:t>
            </a:r>
            <a:r>
              <a:rPr lang="en-US" altLang="en-US" sz="2800" b="1" i="1"/>
              <a:t>cohorts</a:t>
            </a:r>
            <a:r>
              <a:rPr lang="en-US" altLang="en-US" sz="2800"/>
              <a:t> based on age or some other factor</a:t>
            </a:r>
          </a:p>
          <a:p>
            <a:pPr eaLnBrk="1" hangingPunct="1">
              <a:lnSpc>
                <a:spcPct val="90000"/>
              </a:lnSpc>
            </a:pPr>
            <a:r>
              <a:rPr lang="en-US" altLang="en-US" sz="2800"/>
              <a:t>Groups or populations are defined based on the independent or predictor variables or </a:t>
            </a:r>
            <a:r>
              <a:rPr lang="en-US" altLang="en-US" sz="2800" b="1" i="1"/>
              <a:t>cohorts</a:t>
            </a:r>
          </a:p>
          <a:p>
            <a:pPr eaLnBrk="1" hangingPunct="1">
              <a:lnSpc>
                <a:spcPct val="90000"/>
              </a:lnSpc>
            </a:pPr>
            <a:r>
              <a:rPr lang="en-US" altLang="en-US" sz="2800"/>
              <a:t>Repeat measurement on at least two points in time, often more</a:t>
            </a:r>
          </a:p>
          <a:p>
            <a:pPr eaLnBrk="1" hangingPunct="1">
              <a:lnSpc>
                <a:spcPct val="90000"/>
              </a:lnSpc>
            </a:pPr>
            <a:r>
              <a:rPr lang="en-US" altLang="en-US" sz="2800"/>
              <a:t>Do </a:t>
            </a:r>
            <a:r>
              <a:rPr lang="en-US" altLang="en-US" sz="2800" b="1" i="1"/>
              <a:t>not</a:t>
            </a:r>
            <a:r>
              <a:rPr lang="en-US" altLang="en-US" sz="2800"/>
              <a:t> take a new sample – you must get the same data from the same participants (actual people) for all measurements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3">
            <a:extLst>
              <a:ext uri="{FF2B5EF4-FFF2-40B4-BE49-F238E27FC236}">
                <a16:creationId xmlns:a16="http://schemas.microsoft.com/office/drawing/2014/main" id="{4D8FAA49-BC40-4D03-8AF3-34B33FFC6F11}"/>
              </a:ext>
            </a:extLst>
          </p:cNvPr>
          <p:cNvSpPr txBox="1">
            <a:spLocks noChangeArrowheads="1"/>
          </p:cNvSpPr>
          <p:nvPr/>
        </p:nvSpPr>
        <p:spPr bwMode="auto">
          <a:xfrm>
            <a:off x="381000" y="457200"/>
            <a:ext cx="83169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a:latin typeface="Arial" panose="020B0604020202020204" pitchFamily="34" charset="0"/>
                <a:cs typeface="Arial" panose="020B0604020202020204" pitchFamily="34" charset="0"/>
              </a:rPr>
              <a:t>Did you select one or more characteristics to define the population(s), often cohorts, of interest?</a:t>
            </a:r>
          </a:p>
        </p:txBody>
      </p:sp>
      <p:sp>
        <p:nvSpPr>
          <p:cNvPr id="11267" name="TextBox 4">
            <a:extLst>
              <a:ext uri="{FF2B5EF4-FFF2-40B4-BE49-F238E27FC236}">
                <a16:creationId xmlns:a16="http://schemas.microsoft.com/office/drawing/2014/main" id="{E8F2D54F-FB85-45A8-B82A-D61EEE74D354}"/>
              </a:ext>
            </a:extLst>
          </p:cNvPr>
          <p:cNvSpPr txBox="1">
            <a:spLocks noChangeArrowheads="1"/>
          </p:cNvSpPr>
          <p:nvPr/>
        </p:nvSpPr>
        <p:spPr bwMode="auto">
          <a:xfrm>
            <a:off x="533400" y="1295400"/>
            <a:ext cx="6873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a:latin typeface="Arial" panose="020B0604020202020204" pitchFamily="34" charset="0"/>
                <a:cs typeface="Arial" panose="020B0604020202020204" pitchFamily="34" charset="0"/>
              </a:rPr>
              <a:t>Yes</a:t>
            </a:r>
          </a:p>
        </p:txBody>
      </p:sp>
      <p:sp>
        <p:nvSpPr>
          <p:cNvPr id="11268" name="TextBox 5">
            <a:extLst>
              <a:ext uri="{FF2B5EF4-FFF2-40B4-BE49-F238E27FC236}">
                <a16:creationId xmlns:a16="http://schemas.microsoft.com/office/drawing/2014/main" id="{AA920D18-5EB6-480D-BBD8-AEAF2E3B7D19}"/>
              </a:ext>
            </a:extLst>
          </p:cNvPr>
          <p:cNvSpPr txBox="1">
            <a:spLocks noChangeArrowheads="1"/>
          </p:cNvSpPr>
          <p:nvPr/>
        </p:nvSpPr>
        <p:spPr bwMode="auto">
          <a:xfrm>
            <a:off x="2590800" y="1295400"/>
            <a:ext cx="5794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a:latin typeface="Arial" panose="020B0604020202020204" pitchFamily="34" charset="0"/>
                <a:cs typeface="Arial" panose="020B0604020202020204" pitchFamily="34" charset="0"/>
              </a:rPr>
              <a:t>No</a:t>
            </a:r>
          </a:p>
        </p:txBody>
      </p:sp>
      <p:sp>
        <p:nvSpPr>
          <p:cNvPr id="11269" name="TextBox 6">
            <a:extLst>
              <a:ext uri="{FF2B5EF4-FFF2-40B4-BE49-F238E27FC236}">
                <a16:creationId xmlns:a16="http://schemas.microsoft.com/office/drawing/2014/main" id="{0BB0D8EE-5216-4E08-AB8C-F32B706A6819}"/>
              </a:ext>
            </a:extLst>
          </p:cNvPr>
          <p:cNvSpPr txBox="1">
            <a:spLocks noChangeArrowheads="1"/>
          </p:cNvSpPr>
          <p:nvPr/>
        </p:nvSpPr>
        <p:spPr bwMode="auto">
          <a:xfrm>
            <a:off x="5410200" y="1295400"/>
            <a:ext cx="3124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a:latin typeface="Arial" panose="020B0604020202020204" pitchFamily="34" charset="0"/>
                <a:cs typeface="Arial" panose="020B0604020202020204" pitchFamily="34" charset="0"/>
              </a:rPr>
              <a:t>Not a longitudinal</a:t>
            </a:r>
          </a:p>
        </p:txBody>
      </p:sp>
      <p:cxnSp>
        <p:nvCxnSpPr>
          <p:cNvPr id="9" name="Straight Arrow Connector 8">
            <a:extLst>
              <a:ext uri="{FF2B5EF4-FFF2-40B4-BE49-F238E27FC236}">
                <a16:creationId xmlns:a16="http://schemas.microsoft.com/office/drawing/2014/main" id="{5D439E69-DF84-4906-9A9E-814FA21992E3}"/>
              </a:ext>
            </a:extLst>
          </p:cNvPr>
          <p:cNvCxnSpPr/>
          <p:nvPr/>
        </p:nvCxnSpPr>
        <p:spPr>
          <a:xfrm>
            <a:off x="3429000" y="1524000"/>
            <a:ext cx="1828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271" name="TextBox 9">
            <a:extLst>
              <a:ext uri="{FF2B5EF4-FFF2-40B4-BE49-F238E27FC236}">
                <a16:creationId xmlns:a16="http://schemas.microsoft.com/office/drawing/2014/main" id="{43D4DEAC-F8D9-4229-8162-17A202BDB09F}"/>
              </a:ext>
            </a:extLst>
          </p:cNvPr>
          <p:cNvSpPr txBox="1">
            <a:spLocks noChangeArrowheads="1"/>
          </p:cNvSpPr>
          <p:nvPr/>
        </p:nvSpPr>
        <p:spPr bwMode="auto">
          <a:xfrm>
            <a:off x="457200" y="2057400"/>
            <a:ext cx="83169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a:latin typeface="Arial" panose="020B0604020202020204" pitchFamily="34" charset="0"/>
                <a:cs typeface="Arial" panose="020B0604020202020204" pitchFamily="34" charset="0"/>
              </a:rPr>
              <a:t>Did you select a (preferably statistically) representative</a:t>
            </a:r>
          </a:p>
          <a:p>
            <a:pPr eaLnBrk="1" hangingPunct="1"/>
            <a:r>
              <a:rPr lang="en-US" altLang="en-US">
                <a:latin typeface="Arial" panose="020B0604020202020204" pitchFamily="34" charset="0"/>
                <a:cs typeface="Arial" panose="020B0604020202020204" pitchFamily="34" charset="0"/>
              </a:rPr>
              <a:t>sample of each population or cohort of interest based on the characteristics used to define them?</a:t>
            </a:r>
          </a:p>
        </p:txBody>
      </p:sp>
      <p:cxnSp>
        <p:nvCxnSpPr>
          <p:cNvPr id="14" name="Straight Arrow Connector 13">
            <a:extLst>
              <a:ext uri="{FF2B5EF4-FFF2-40B4-BE49-F238E27FC236}">
                <a16:creationId xmlns:a16="http://schemas.microsoft.com/office/drawing/2014/main" id="{DBD9ED88-2650-4054-A43C-70AE79FEF286}"/>
              </a:ext>
            </a:extLst>
          </p:cNvPr>
          <p:cNvCxnSpPr/>
          <p:nvPr/>
        </p:nvCxnSpPr>
        <p:spPr>
          <a:xfrm>
            <a:off x="914400" y="1676400"/>
            <a:ext cx="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273" name="TextBox 17">
            <a:extLst>
              <a:ext uri="{FF2B5EF4-FFF2-40B4-BE49-F238E27FC236}">
                <a16:creationId xmlns:a16="http://schemas.microsoft.com/office/drawing/2014/main" id="{DED4F118-D829-4749-9DD3-D91222D597BB}"/>
              </a:ext>
            </a:extLst>
          </p:cNvPr>
          <p:cNvSpPr txBox="1">
            <a:spLocks noChangeArrowheads="1"/>
          </p:cNvSpPr>
          <p:nvPr/>
        </p:nvSpPr>
        <p:spPr bwMode="auto">
          <a:xfrm>
            <a:off x="609600" y="3200400"/>
            <a:ext cx="6873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a:latin typeface="Arial" panose="020B0604020202020204" pitchFamily="34" charset="0"/>
                <a:cs typeface="Arial" panose="020B0604020202020204" pitchFamily="34" charset="0"/>
              </a:rPr>
              <a:t>Yes</a:t>
            </a:r>
          </a:p>
        </p:txBody>
      </p:sp>
      <p:sp>
        <p:nvSpPr>
          <p:cNvPr id="11274" name="TextBox 18">
            <a:extLst>
              <a:ext uri="{FF2B5EF4-FFF2-40B4-BE49-F238E27FC236}">
                <a16:creationId xmlns:a16="http://schemas.microsoft.com/office/drawing/2014/main" id="{039D6E5E-6833-4928-8FE4-58C2B36C46E0}"/>
              </a:ext>
            </a:extLst>
          </p:cNvPr>
          <p:cNvSpPr txBox="1">
            <a:spLocks noChangeArrowheads="1"/>
          </p:cNvSpPr>
          <p:nvPr/>
        </p:nvSpPr>
        <p:spPr bwMode="auto">
          <a:xfrm>
            <a:off x="2667000" y="3200400"/>
            <a:ext cx="5794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a:latin typeface="Arial" panose="020B0604020202020204" pitchFamily="34" charset="0"/>
                <a:cs typeface="Arial" panose="020B0604020202020204" pitchFamily="34" charset="0"/>
              </a:rPr>
              <a:t>No</a:t>
            </a:r>
          </a:p>
        </p:txBody>
      </p:sp>
      <p:sp>
        <p:nvSpPr>
          <p:cNvPr id="11275" name="TextBox 19">
            <a:extLst>
              <a:ext uri="{FF2B5EF4-FFF2-40B4-BE49-F238E27FC236}">
                <a16:creationId xmlns:a16="http://schemas.microsoft.com/office/drawing/2014/main" id="{284EAAF7-C951-4FF1-8533-1867D8F8C040}"/>
              </a:ext>
            </a:extLst>
          </p:cNvPr>
          <p:cNvSpPr txBox="1">
            <a:spLocks noChangeArrowheads="1"/>
          </p:cNvSpPr>
          <p:nvPr/>
        </p:nvSpPr>
        <p:spPr bwMode="auto">
          <a:xfrm>
            <a:off x="5486400" y="3200400"/>
            <a:ext cx="2895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a:latin typeface="Arial" panose="020B0604020202020204" pitchFamily="34" charset="0"/>
                <a:cs typeface="Arial" panose="020B0604020202020204" pitchFamily="34" charset="0"/>
              </a:rPr>
              <a:t>Not a longitudinal</a:t>
            </a:r>
          </a:p>
        </p:txBody>
      </p:sp>
      <p:cxnSp>
        <p:nvCxnSpPr>
          <p:cNvPr id="21" name="Straight Arrow Connector 20">
            <a:extLst>
              <a:ext uri="{FF2B5EF4-FFF2-40B4-BE49-F238E27FC236}">
                <a16:creationId xmlns:a16="http://schemas.microsoft.com/office/drawing/2014/main" id="{DE5E08A6-1DDD-4D7B-A76C-EBEBCFEAC169}"/>
              </a:ext>
            </a:extLst>
          </p:cNvPr>
          <p:cNvCxnSpPr/>
          <p:nvPr/>
        </p:nvCxnSpPr>
        <p:spPr>
          <a:xfrm>
            <a:off x="3505200" y="3429000"/>
            <a:ext cx="1828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EA07D0FE-5EE9-46EA-94FC-BF21A52B9C2D}"/>
              </a:ext>
            </a:extLst>
          </p:cNvPr>
          <p:cNvCxnSpPr/>
          <p:nvPr/>
        </p:nvCxnSpPr>
        <p:spPr>
          <a:xfrm>
            <a:off x="990600" y="3581400"/>
            <a:ext cx="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278" name="TextBox 22">
            <a:extLst>
              <a:ext uri="{FF2B5EF4-FFF2-40B4-BE49-F238E27FC236}">
                <a16:creationId xmlns:a16="http://schemas.microsoft.com/office/drawing/2014/main" id="{287FC287-367F-47D0-8507-4D1BA199490D}"/>
              </a:ext>
            </a:extLst>
          </p:cNvPr>
          <p:cNvSpPr txBox="1">
            <a:spLocks noChangeArrowheads="1"/>
          </p:cNvSpPr>
          <p:nvPr/>
        </p:nvSpPr>
        <p:spPr bwMode="auto">
          <a:xfrm>
            <a:off x="533400" y="3962400"/>
            <a:ext cx="83169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a:latin typeface="Arial" panose="020B0604020202020204" pitchFamily="34" charset="0"/>
                <a:cs typeface="Arial" panose="020B0604020202020204" pitchFamily="34" charset="0"/>
              </a:rPr>
              <a:t>Did you collect information from every individual in each sample at multiple points in time?</a:t>
            </a:r>
          </a:p>
        </p:txBody>
      </p:sp>
      <p:sp>
        <p:nvSpPr>
          <p:cNvPr id="11279" name="TextBox 23">
            <a:extLst>
              <a:ext uri="{FF2B5EF4-FFF2-40B4-BE49-F238E27FC236}">
                <a16:creationId xmlns:a16="http://schemas.microsoft.com/office/drawing/2014/main" id="{4CA0794E-321B-4DAF-ACAA-837065983E88}"/>
              </a:ext>
            </a:extLst>
          </p:cNvPr>
          <p:cNvSpPr txBox="1">
            <a:spLocks noChangeArrowheads="1"/>
          </p:cNvSpPr>
          <p:nvPr/>
        </p:nvSpPr>
        <p:spPr bwMode="auto">
          <a:xfrm>
            <a:off x="685800" y="4724400"/>
            <a:ext cx="6873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a:latin typeface="Arial" panose="020B0604020202020204" pitchFamily="34" charset="0"/>
                <a:cs typeface="Arial" panose="020B0604020202020204" pitchFamily="34" charset="0"/>
              </a:rPr>
              <a:t>Yes</a:t>
            </a:r>
          </a:p>
        </p:txBody>
      </p:sp>
      <p:sp>
        <p:nvSpPr>
          <p:cNvPr id="11280" name="TextBox 24">
            <a:extLst>
              <a:ext uri="{FF2B5EF4-FFF2-40B4-BE49-F238E27FC236}">
                <a16:creationId xmlns:a16="http://schemas.microsoft.com/office/drawing/2014/main" id="{16C7F3C7-14B7-474F-BB69-75495389F534}"/>
              </a:ext>
            </a:extLst>
          </p:cNvPr>
          <p:cNvSpPr txBox="1">
            <a:spLocks noChangeArrowheads="1"/>
          </p:cNvSpPr>
          <p:nvPr/>
        </p:nvSpPr>
        <p:spPr bwMode="auto">
          <a:xfrm>
            <a:off x="2743200" y="4724400"/>
            <a:ext cx="5794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a:latin typeface="Arial" panose="020B0604020202020204" pitchFamily="34" charset="0"/>
                <a:cs typeface="Arial" panose="020B0604020202020204" pitchFamily="34" charset="0"/>
              </a:rPr>
              <a:t>No</a:t>
            </a:r>
          </a:p>
        </p:txBody>
      </p:sp>
      <p:sp>
        <p:nvSpPr>
          <p:cNvPr id="11281" name="TextBox 25">
            <a:extLst>
              <a:ext uri="{FF2B5EF4-FFF2-40B4-BE49-F238E27FC236}">
                <a16:creationId xmlns:a16="http://schemas.microsoft.com/office/drawing/2014/main" id="{F4439D45-B660-49C6-84FB-C521E47039C1}"/>
              </a:ext>
            </a:extLst>
          </p:cNvPr>
          <p:cNvSpPr txBox="1">
            <a:spLocks noChangeArrowheads="1"/>
          </p:cNvSpPr>
          <p:nvPr/>
        </p:nvSpPr>
        <p:spPr bwMode="auto">
          <a:xfrm>
            <a:off x="5562600" y="4724400"/>
            <a:ext cx="2819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a:latin typeface="Arial" panose="020B0604020202020204" pitchFamily="34" charset="0"/>
                <a:cs typeface="Arial" panose="020B0604020202020204" pitchFamily="34" charset="0"/>
              </a:rPr>
              <a:t>Not a longitudinal</a:t>
            </a:r>
          </a:p>
        </p:txBody>
      </p:sp>
      <p:cxnSp>
        <p:nvCxnSpPr>
          <p:cNvPr id="27" name="Straight Arrow Connector 26">
            <a:extLst>
              <a:ext uri="{FF2B5EF4-FFF2-40B4-BE49-F238E27FC236}">
                <a16:creationId xmlns:a16="http://schemas.microsoft.com/office/drawing/2014/main" id="{05DB1546-68DC-4174-9246-95DF17FB25EF}"/>
              </a:ext>
            </a:extLst>
          </p:cNvPr>
          <p:cNvCxnSpPr/>
          <p:nvPr/>
        </p:nvCxnSpPr>
        <p:spPr>
          <a:xfrm>
            <a:off x="3581400" y="4953000"/>
            <a:ext cx="1828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FBF8EDD0-0346-49D1-A21F-812B7804261E}"/>
              </a:ext>
            </a:extLst>
          </p:cNvPr>
          <p:cNvCxnSpPr/>
          <p:nvPr/>
        </p:nvCxnSpPr>
        <p:spPr>
          <a:xfrm>
            <a:off x="1066800" y="5105400"/>
            <a:ext cx="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284" name="TextBox 38">
            <a:extLst>
              <a:ext uri="{FF2B5EF4-FFF2-40B4-BE49-F238E27FC236}">
                <a16:creationId xmlns:a16="http://schemas.microsoft.com/office/drawing/2014/main" id="{DAB7BE4C-5AB4-4618-93A8-2E7487C22FAB}"/>
              </a:ext>
            </a:extLst>
          </p:cNvPr>
          <p:cNvSpPr txBox="1">
            <a:spLocks noChangeArrowheads="1"/>
          </p:cNvSpPr>
          <p:nvPr/>
        </p:nvSpPr>
        <p:spPr bwMode="auto">
          <a:xfrm>
            <a:off x="609600" y="5562600"/>
            <a:ext cx="28940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a:latin typeface="Arial" panose="020B0604020202020204" pitchFamily="34" charset="0"/>
                <a:cs typeface="Arial" panose="020B0604020202020204" pitchFamily="34" charset="0"/>
              </a:rPr>
              <a:t>Longitudinal Design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D9E96D4E-6936-4D61-86FE-B0FA9C7E464E}"/>
              </a:ext>
            </a:extLst>
          </p:cNvPr>
          <p:cNvSpPr>
            <a:spLocks noGrp="1"/>
          </p:cNvSpPr>
          <p:nvPr>
            <p:ph type="title"/>
          </p:nvPr>
        </p:nvSpPr>
        <p:spPr/>
        <p:txBody>
          <a:bodyPr/>
          <a:lstStyle/>
          <a:p>
            <a:pPr eaLnBrk="1" hangingPunct="1"/>
            <a:r>
              <a:rPr lang="en-US" altLang="en-US"/>
              <a:t>When to Use</a:t>
            </a:r>
          </a:p>
        </p:txBody>
      </p:sp>
      <p:sp>
        <p:nvSpPr>
          <p:cNvPr id="12291" name="Content Placeholder 2">
            <a:extLst>
              <a:ext uri="{FF2B5EF4-FFF2-40B4-BE49-F238E27FC236}">
                <a16:creationId xmlns:a16="http://schemas.microsoft.com/office/drawing/2014/main" id="{57293FE0-1990-4AED-A452-B6575546D88A}"/>
              </a:ext>
            </a:extLst>
          </p:cNvPr>
          <p:cNvSpPr>
            <a:spLocks noGrp="1"/>
          </p:cNvSpPr>
          <p:nvPr>
            <p:ph idx="1"/>
          </p:nvPr>
        </p:nvSpPr>
        <p:spPr/>
        <p:txBody>
          <a:bodyPr/>
          <a:lstStyle/>
          <a:p>
            <a:pPr eaLnBrk="1" hangingPunct="1"/>
            <a:r>
              <a:rPr lang="en-US" altLang="en-US"/>
              <a:t>Longitudinal designs take a long time to complete, unless you use the retrospective design which is much weaker than the prospective design</a:t>
            </a:r>
          </a:p>
          <a:p>
            <a:pPr eaLnBrk="1" hangingPunct="1"/>
            <a:r>
              <a:rPr lang="en-US" altLang="en-US" b="1" i="1"/>
              <a:t>Only use a longitudinal</a:t>
            </a:r>
            <a:r>
              <a:rPr lang="en-US" altLang="en-US"/>
              <a:t>  design when you want to understand the interactions between broad social events or processes and the individual life histories of study participants</a:t>
            </a:r>
            <a:endParaRPr lang="en-US" altLang="en-US" b="1" i="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C592E-B844-4FEF-ADE7-72B02C58E3C5}"/>
              </a:ext>
            </a:extLst>
          </p:cNvPr>
          <p:cNvSpPr>
            <a:spLocks noGrp="1"/>
          </p:cNvSpPr>
          <p:nvPr>
            <p:ph type="title"/>
          </p:nvPr>
        </p:nvSpPr>
        <p:spPr>
          <a:xfrm>
            <a:off x="457200" y="274638"/>
            <a:ext cx="8229600" cy="715962"/>
          </a:xfrm>
        </p:spPr>
        <p:txBody>
          <a:bodyPr rtlCol="0">
            <a:normAutofit fontScale="90000"/>
          </a:bodyPr>
          <a:lstStyle/>
          <a:p>
            <a:pPr eaLnBrk="1" fontAlgn="auto" hangingPunct="1">
              <a:spcAft>
                <a:spcPts val="0"/>
              </a:spcAft>
              <a:defRPr/>
            </a:pPr>
            <a:r>
              <a:rPr lang="en-US" dirty="0"/>
              <a:t>Mortality</a:t>
            </a:r>
          </a:p>
        </p:txBody>
      </p:sp>
      <p:sp>
        <p:nvSpPr>
          <p:cNvPr id="3" name="Content Placeholder 2">
            <a:extLst>
              <a:ext uri="{FF2B5EF4-FFF2-40B4-BE49-F238E27FC236}">
                <a16:creationId xmlns:a16="http://schemas.microsoft.com/office/drawing/2014/main" id="{A4178546-CF91-4375-8CCD-6E6C4B7AA98F}"/>
              </a:ext>
            </a:extLst>
          </p:cNvPr>
          <p:cNvSpPr>
            <a:spLocks noGrp="1"/>
          </p:cNvSpPr>
          <p:nvPr>
            <p:ph idx="1"/>
          </p:nvPr>
        </p:nvSpPr>
        <p:spPr>
          <a:xfrm>
            <a:off x="457200" y="1066800"/>
            <a:ext cx="8229600" cy="5059363"/>
          </a:xfrm>
        </p:spPr>
        <p:txBody>
          <a:bodyPr rtlCol="0">
            <a:normAutofit fontScale="92500" lnSpcReduction="20000"/>
          </a:bodyPr>
          <a:lstStyle/>
          <a:p>
            <a:pPr eaLnBrk="1" fontAlgn="auto" hangingPunct="1">
              <a:spcAft>
                <a:spcPts val="0"/>
              </a:spcAft>
              <a:defRPr/>
            </a:pPr>
            <a:r>
              <a:rPr lang="en-US" dirty="0"/>
              <a:t>You must get information from the same people each time. </a:t>
            </a:r>
            <a:r>
              <a:rPr lang="en-US" b="1" i="1" dirty="0"/>
              <a:t>Start with a larger sample than you need</a:t>
            </a:r>
            <a:r>
              <a:rPr lang="en-US" dirty="0"/>
              <a:t> because mortality will be a problem in any extended study. </a:t>
            </a:r>
          </a:p>
          <a:p>
            <a:pPr lvl="1" eaLnBrk="1" fontAlgn="auto" hangingPunct="1">
              <a:spcAft>
                <a:spcPts val="0"/>
              </a:spcAft>
              <a:defRPr/>
            </a:pPr>
            <a:r>
              <a:rPr lang="en-US" b="1" i="1" dirty="0"/>
              <a:t>Mortality</a:t>
            </a:r>
            <a:r>
              <a:rPr lang="en-US" dirty="0"/>
              <a:t> is a threat to the internal validity of most longitudinal designs. If an individual fails to respond at </a:t>
            </a:r>
            <a:r>
              <a:rPr lang="en-US" b="1" i="1" dirty="0"/>
              <a:t>any point in time</a:t>
            </a:r>
            <a:r>
              <a:rPr lang="en-US" dirty="0"/>
              <a:t> you basically cannot use the data from that person</a:t>
            </a:r>
          </a:p>
          <a:p>
            <a:pPr lvl="1" eaLnBrk="1" fontAlgn="auto" hangingPunct="1">
              <a:spcAft>
                <a:spcPts val="0"/>
              </a:spcAft>
              <a:defRPr/>
            </a:pPr>
            <a:r>
              <a:rPr lang="en-US" dirty="0"/>
              <a:t>Assessment of how “drop outs” and those who you can find at each point in time is therefore critical to good design because you need to make sure that the drop-outs and stay-ins do not differ in ways that could affect the results of your study.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3029</TotalTime>
  <Words>1179</Words>
  <Application>Microsoft Office PowerPoint</Application>
  <PresentationFormat>On-screen Show (4:3)</PresentationFormat>
  <Paragraphs>93</Paragraphs>
  <Slides>24</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9" baseType="lpstr">
      <vt:lpstr>Times New Roman</vt:lpstr>
      <vt:lpstr>Arial</vt:lpstr>
      <vt:lpstr>Calibri</vt:lpstr>
      <vt:lpstr>Office Theme</vt:lpstr>
      <vt:lpstr>Quattro Pro 9 Chart</vt:lpstr>
      <vt:lpstr>Longitudinal Designs</vt:lpstr>
      <vt:lpstr>Research Objective</vt:lpstr>
      <vt:lpstr>Type of Design</vt:lpstr>
      <vt:lpstr>Purpose</vt:lpstr>
      <vt:lpstr>Longitudinal vs. Multiple Point in Time Cross-Sectional Designs</vt:lpstr>
      <vt:lpstr>Distinctive Features</vt:lpstr>
      <vt:lpstr>PowerPoint Presentation</vt:lpstr>
      <vt:lpstr>When to Use</vt:lpstr>
      <vt:lpstr>Mortality</vt:lpstr>
      <vt:lpstr>Measuring Change</vt:lpstr>
      <vt:lpstr>Ways of Measuring Change over Time</vt:lpstr>
      <vt:lpstr>Raw Score</vt:lpstr>
      <vt:lpstr>Residual</vt:lpstr>
      <vt:lpstr>PowerPoint Presentation</vt:lpstr>
      <vt:lpstr>Percentage</vt:lpstr>
      <vt:lpstr>Standardized z-Scores</vt:lpstr>
      <vt:lpstr>Raw Salary</vt:lpstr>
      <vt:lpstr>Relative Scores</vt:lpstr>
      <vt:lpstr>Z-Scores</vt:lpstr>
      <vt:lpstr>Comparing Change with Z scores</vt:lpstr>
      <vt:lpstr>Change in z-Scores</vt:lpstr>
      <vt:lpstr>Moral of the Story</vt:lpstr>
      <vt:lpstr>PowerPoint Presentation</vt:lpstr>
      <vt:lpstr>PowerPoint Presentation</vt:lpstr>
    </vt:vector>
  </TitlesOfParts>
  <Company>UF/IFAS/FYCS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Longitudinal Designs</dc:title>
  <dc:creator>Marilyn E. Swisher</dc:creator>
  <cp:lastModifiedBy>Swisher,Marilyn E</cp:lastModifiedBy>
  <cp:revision>18</cp:revision>
  <dcterms:created xsi:type="dcterms:W3CDTF">2003-10-08T22:13:02Z</dcterms:created>
  <dcterms:modified xsi:type="dcterms:W3CDTF">2021-10-21T20:05:45Z</dcterms:modified>
</cp:coreProperties>
</file>