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8"/>
  </p:notesMasterIdLst>
  <p:handoutMasterIdLst>
    <p:handoutMasterId r:id="rId29"/>
  </p:handoutMasterIdLst>
  <p:sldIdLst>
    <p:sldId id="256" r:id="rId5"/>
    <p:sldId id="293" r:id="rId6"/>
    <p:sldId id="294" r:id="rId7"/>
    <p:sldId id="280" r:id="rId8"/>
    <p:sldId id="282" r:id="rId9"/>
    <p:sldId id="268" r:id="rId10"/>
    <p:sldId id="281" r:id="rId11"/>
    <p:sldId id="269" r:id="rId12"/>
    <p:sldId id="283" r:id="rId13"/>
    <p:sldId id="284" r:id="rId14"/>
    <p:sldId id="285" r:id="rId15"/>
    <p:sldId id="286" r:id="rId16"/>
    <p:sldId id="287" r:id="rId17"/>
    <p:sldId id="270" r:id="rId18"/>
    <p:sldId id="274" r:id="rId19"/>
    <p:sldId id="288" r:id="rId20"/>
    <p:sldId id="271" r:id="rId21"/>
    <p:sldId id="289" r:id="rId22"/>
    <p:sldId id="275" r:id="rId23"/>
    <p:sldId id="276" r:id="rId24"/>
    <p:sldId id="290" r:id="rId25"/>
    <p:sldId id="291" r:id="rId26"/>
    <p:sldId id="292" r:id="rId27"/>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2787"/>
    <p:restoredTop sz="90929"/>
  </p:normalViewPr>
  <p:slideViewPr>
    <p:cSldViewPr>
      <p:cViewPr varScale="1">
        <p:scale>
          <a:sx n="60" d="100"/>
          <a:sy n="60" d="100"/>
        </p:scale>
        <p:origin x="78" y="3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803304C8-4E04-4817-BA97-C19792BFF94D}" type="datetimeFigureOut">
              <a:rPr lang="en-US"/>
              <a:pPr>
                <a:defRPr/>
              </a:pPr>
              <a:t>11/16/2020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smtClean="0"/>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FFB9142A-6986-4C15-82F1-78332221F9E2}" type="slidenum">
              <a:rPr lang="en-US"/>
              <a:pPr>
                <a:defRPr/>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0967F82-C2A6-4129-B6A9-76620B776504}" type="datetimeFigureOut">
              <a:rPr lang="en-US" smtClean="0"/>
              <a:t>11/16/2020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9CBDFA4-A905-48B7-924F-C6AC529761C2}"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AEDE4DFC-11BA-49C8-AE89-A4EC013C141C}" type="slidenum">
              <a:rPr lang="en-US" smtClean="0"/>
              <a:pPr/>
              <a:t>2</a:t>
            </a:fld>
            <a:endParaRPr lang="en-US"/>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xfrm>
            <a:off x="914400" y="4343400"/>
            <a:ext cx="5029200" cy="4114800"/>
          </a:xfrm>
          <a:noFill/>
          <a:ln/>
        </p:spPr>
        <p:txBody>
          <a:bodyPr/>
          <a:lstStyle/>
          <a:p>
            <a:pPr eaLnBrk="1" hangingPunct="1"/>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28F98A96-0E24-4491-81BE-624FE2D57410}" type="slidenum">
              <a:rPr lang="en-US" smtClean="0"/>
              <a:pPr/>
              <a:t>3</a:t>
            </a:fld>
            <a:endParaRPr lang="en-US"/>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xfrm>
            <a:off x="914400" y="4343400"/>
            <a:ext cx="5029200" cy="4114800"/>
          </a:xfrm>
          <a:noFill/>
          <a:ln/>
        </p:spPr>
        <p:txBody>
          <a:bodyPr/>
          <a:lstStyle/>
          <a:p>
            <a:pPr eaLnBrk="1" hangingPunct="1"/>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6494D488-DCC0-4A02-81F5-BA38BCAE5ACA}"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D6DD6EB3-DEE5-4591-B4AC-6E24734F42C0}"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5ED5227-175E-416B-B584-4B612ECE743A}"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000" b="1"/>
            </a:lvl1pPr>
          </a:lstStyle>
          <a:p>
            <a:r>
              <a:rPr lang="en-US" dirty="0"/>
              <a:t>Click to edit Master title style</a:t>
            </a:r>
          </a:p>
        </p:txBody>
      </p:sp>
      <p:sp>
        <p:nvSpPr>
          <p:cNvPr id="3" name="Content Placeholder 2"/>
          <p:cNvSpPr>
            <a:spLocks noGrp="1"/>
          </p:cNvSpPr>
          <p:nvPr>
            <p:ph idx="1"/>
          </p:nvPr>
        </p:nvSpPr>
        <p:spPr/>
        <p:txBody>
          <a:bodyPr/>
          <a:lstStyle>
            <a:lvl1pPr>
              <a:defRPr sz="2800"/>
            </a:lvl1pPr>
            <a:lvl2pPr>
              <a:defRPr sz="2400"/>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20AB4D9F-675E-4E6C-AE6D-2A36BC02F6FA}"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EBD47464-C677-4F59-B654-2A0358FBF518}"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6F65E3C7-E199-402E-A15F-0A5FB34EB5F2}"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EEE38D11-BB88-40B4-964C-E87C5CB261F2}"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24C73B06-B651-4175-AE21-89908E01DF76}"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1434875E-67D5-4F38-AD54-997F190332D8}"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315F36A6-2A63-43C9-BCC3-2F0DC3C1D58A}"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B0414536-3C71-442B-9EC4-F4321E9E02E6}"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4DB61F93-F89E-4CD1-B242-C2DADECC0D22}"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1143000"/>
            <a:ext cx="7772400" cy="2286000"/>
          </a:xfrm>
        </p:spPr>
        <p:txBody>
          <a:bodyPr/>
          <a:lstStyle/>
          <a:p>
            <a:pPr eaLnBrk="1" hangingPunct="1"/>
            <a:r>
              <a:rPr lang="en-US" b="1" dirty="0"/>
              <a:t>Cross Sectional Designs</a:t>
            </a:r>
          </a:p>
        </p:txBody>
      </p:sp>
      <p:sp>
        <p:nvSpPr>
          <p:cNvPr id="2051" name="Rectangle 4"/>
          <p:cNvSpPr>
            <a:spLocks noGrp="1" noChangeArrowheads="1"/>
          </p:cNvSpPr>
          <p:nvPr>
            <p:ph type="subTitle" idx="1"/>
          </p:nvPr>
        </p:nvSpPr>
        <p:spPr/>
        <p:txBody>
          <a:bodyPr/>
          <a:lstStyle/>
          <a:p>
            <a:pPr eaLnBrk="1" hangingPunct="1"/>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a:t>Population &amp; Comparison Groups</a:t>
            </a:r>
          </a:p>
        </p:txBody>
      </p:sp>
      <p:sp>
        <p:nvSpPr>
          <p:cNvPr id="3" name="Content Placeholder 2"/>
          <p:cNvSpPr>
            <a:spLocks noGrp="1"/>
          </p:cNvSpPr>
          <p:nvPr>
            <p:ph idx="1"/>
          </p:nvPr>
        </p:nvSpPr>
        <p:spPr>
          <a:xfrm>
            <a:off x="457200" y="990600"/>
            <a:ext cx="8229600" cy="5135563"/>
          </a:xfrm>
        </p:spPr>
        <p:txBody>
          <a:bodyPr>
            <a:normAutofit lnSpcReduction="10000"/>
          </a:bodyPr>
          <a:lstStyle/>
          <a:p>
            <a:r>
              <a:rPr lang="en-US" b="1" dirty="0"/>
              <a:t>Required Characteristics: </a:t>
            </a:r>
            <a:r>
              <a:rPr lang="en-US" dirty="0"/>
              <a:t>Married women (not divorced or separated); women who have been married only once; and women who have been married less than 10 years</a:t>
            </a:r>
          </a:p>
          <a:p>
            <a:pPr lvl="1"/>
            <a:r>
              <a:rPr lang="en-US" dirty="0"/>
              <a:t>These are </a:t>
            </a:r>
            <a:r>
              <a:rPr lang="en-US" b="1" i="1" dirty="0"/>
              <a:t>screening criteria</a:t>
            </a:r>
            <a:r>
              <a:rPr lang="en-US" dirty="0"/>
              <a:t> and you use them to try to control other factors that could affect marital satisfaction that are not of interest (previous marriages)</a:t>
            </a:r>
          </a:p>
          <a:p>
            <a:r>
              <a:rPr lang="en-US" b="1" dirty="0"/>
              <a:t>Comparison populations/groups</a:t>
            </a:r>
            <a:r>
              <a:rPr lang="en-US" dirty="0"/>
              <a:t>: P1 consists of women who were married less than 2 years when the first child was born; P2 is women who were married 2 or more years when the first child was born</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dirty="0"/>
              <a:t>Hypotheses</a:t>
            </a:r>
          </a:p>
        </p:txBody>
      </p:sp>
      <p:sp>
        <p:nvSpPr>
          <p:cNvPr id="3" name="Content Placeholder 2"/>
          <p:cNvSpPr>
            <a:spLocks noGrp="1"/>
          </p:cNvSpPr>
          <p:nvPr>
            <p:ph idx="1"/>
          </p:nvPr>
        </p:nvSpPr>
        <p:spPr>
          <a:xfrm>
            <a:off x="457200" y="1066800"/>
            <a:ext cx="8229600" cy="5059363"/>
          </a:xfrm>
        </p:spPr>
        <p:txBody>
          <a:bodyPr>
            <a:normAutofit fontScale="92500" lnSpcReduction="10000"/>
          </a:bodyPr>
          <a:lstStyle/>
          <a:p>
            <a:r>
              <a:rPr lang="en-US" sz="2800" b="1" dirty="0">
                <a:latin typeface="Arial" pitchFamily="34" charset="0"/>
                <a:cs typeface="Arial" pitchFamily="34" charset="0"/>
              </a:rPr>
              <a:t>Primary hypothesis: </a:t>
            </a:r>
            <a:r>
              <a:rPr lang="en-US" sz="2800" dirty="0">
                <a:latin typeface="Arial" pitchFamily="34" charset="0"/>
                <a:cs typeface="Arial" pitchFamily="34" charset="0"/>
              </a:rPr>
              <a:t>Marital satisfaction will be lower for women married less than two years when the first child was born (one-tailed).</a:t>
            </a:r>
          </a:p>
          <a:p>
            <a:r>
              <a:rPr lang="en-US" sz="2800" b="1" dirty="0">
                <a:latin typeface="Arial" pitchFamily="34" charset="0"/>
                <a:cs typeface="Arial" pitchFamily="34" charset="0"/>
              </a:rPr>
              <a:t>Other theory-based hypotheses:</a:t>
            </a:r>
            <a:r>
              <a:rPr lang="en-US" sz="2800" dirty="0">
                <a:latin typeface="Arial" pitchFamily="34" charset="0"/>
                <a:cs typeface="Arial" pitchFamily="34" charset="0"/>
              </a:rPr>
              <a:t> There would probably be several of these, all based on constructs in the theory of this form</a:t>
            </a:r>
          </a:p>
          <a:p>
            <a:pPr lvl="1"/>
            <a:r>
              <a:rPr lang="en-US" sz="2400" dirty="0">
                <a:latin typeface="Arial" pitchFamily="34" charset="0"/>
                <a:cs typeface="Arial" pitchFamily="34" charset="0"/>
              </a:rPr>
              <a:t>There will be a positive correlation between …….</a:t>
            </a:r>
          </a:p>
          <a:p>
            <a:r>
              <a:rPr lang="en-US" b="1" dirty="0">
                <a:latin typeface="Arial" pitchFamily="34" charset="0"/>
                <a:cs typeface="Arial" pitchFamily="34" charset="0"/>
              </a:rPr>
              <a:t>Non-theory-based hypotheses based on CONTROL variables: </a:t>
            </a:r>
            <a:r>
              <a:rPr lang="en-US" dirty="0">
                <a:latin typeface="Arial" pitchFamily="34" charset="0"/>
                <a:cs typeface="Arial" pitchFamily="34" charset="0"/>
              </a:rPr>
              <a:t>These deal with various characteristics </a:t>
            </a:r>
            <a:r>
              <a:rPr lang="en-US" sz="2800" dirty="0">
                <a:latin typeface="Arial" pitchFamily="34" charset="0"/>
                <a:cs typeface="Arial" pitchFamily="34" charset="0"/>
              </a:rPr>
              <a:t>that could affect the relationship between time to birth of first child and marital satisfaction, such as size of the woman’s family, educational level, profession, financial resources </a:t>
            </a:r>
            <a:r>
              <a:rPr lang="en-US" dirty="0">
                <a:latin typeface="Arial" pitchFamily="34" charset="0"/>
                <a:cs typeface="Arial" pitchFamily="34" charset="0"/>
              </a:rPr>
              <a:t> </a:t>
            </a:r>
            <a:endParaRPr lang="en-US" sz="2800" dirty="0">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dirty="0"/>
              <a:t>Sample &amp; Measure</a:t>
            </a:r>
          </a:p>
        </p:txBody>
      </p:sp>
      <p:sp>
        <p:nvSpPr>
          <p:cNvPr id="3" name="Content Placeholder 2"/>
          <p:cNvSpPr>
            <a:spLocks noGrp="1"/>
          </p:cNvSpPr>
          <p:nvPr>
            <p:ph idx="1"/>
          </p:nvPr>
        </p:nvSpPr>
        <p:spPr>
          <a:xfrm>
            <a:off x="457200" y="1143000"/>
            <a:ext cx="8229600" cy="4983163"/>
          </a:xfrm>
        </p:spPr>
        <p:txBody>
          <a:bodyPr/>
          <a:lstStyle/>
          <a:p>
            <a:r>
              <a:rPr lang="en-US" dirty="0"/>
              <a:t>Select a representative random sample of each population (or as close as you can  get) </a:t>
            </a:r>
          </a:p>
          <a:p>
            <a:r>
              <a:rPr lang="en-US" dirty="0"/>
              <a:t>Measure for all independent or predictor and dependent or outcome variables (theory-based and other)</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Analysis</a:t>
            </a:r>
          </a:p>
        </p:txBody>
      </p:sp>
      <p:sp>
        <p:nvSpPr>
          <p:cNvPr id="3" name="Content Placeholder 2"/>
          <p:cNvSpPr>
            <a:spLocks noGrp="1"/>
          </p:cNvSpPr>
          <p:nvPr>
            <p:ph idx="1"/>
          </p:nvPr>
        </p:nvSpPr>
        <p:spPr>
          <a:xfrm>
            <a:off x="457200" y="1143000"/>
            <a:ext cx="8229600" cy="4983163"/>
          </a:xfrm>
        </p:spPr>
        <p:txBody>
          <a:bodyPr>
            <a:normAutofit lnSpcReduction="10000"/>
          </a:bodyPr>
          <a:lstStyle/>
          <a:p>
            <a:r>
              <a:rPr lang="en-US" dirty="0"/>
              <a:t>All analyses can be either statistical or qualitative</a:t>
            </a:r>
          </a:p>
          <a:p>
            <a:r>
              <a:rPr lang="en-US" dirty="0"/>
              <a:t>Test the primary hypothesis first. If there is NO difference between groups for the outcome, you can treat the population as a single population and single sample. However, I recommend continuing testing as two or more populations.</a:t>
            </a:r>
          </a:p>
          <a:p>
            <a:r>
              <a:rPr lang="en-US" dirty="0"/>
              <a:t>Then test the other hypotheses.</a:t>
            </a:r>
          </a:p>
          <a:p>
            <a:r>
              <a:rPr lang="en-US" dirty="0"/>
              <a:t>Most researchers want to create some sort of statistical or qualitative model of the relationships for the comparison groups.</a:t>
            </a:r>
          </a:p>
          <a:p>
            <a:endParaRPr lang="en-US" dirty="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normAutofit fontScale="90000"/>
          </a:bodyPr>
          <a:lstStyle/>
          <a:p>
            <a:pPr eaLnBrk="1" hangingPunct="1"/>
            <a:r>
              <a:rPr lang="en-US" sz="3600" b="1" dirty="0"/>
              <a:t>Cross-Sectional with</a:t>
            </a:r>
            <a:br>
              <a:rPr lang="en-US" sz="3600" b="1" dirty="0"/>
            </a:br>
            <a:r>
              <a:rPr lang="en-US" sz="3600" b="1" dirty="0"/>
              <a:t>Repeated Measures in Time</a:t>
            </a:r>
          </a:p>
        </p:txBody>
      </p:sp>
      <p:sp>
        <p:nvSpPr>
          <p:cNvPr id="8195" name="Rectangle 3"/>
          <p:cNvSpPr>
            <a:spLocks noGrp="1" noChangeArrowheads="1"/>
          </p:cNvSpPr>
          <p:nvPr>
            <p:ph idx="1"/>
          </p:nvPr>
        </p:nvSpPr>
        <p:spPr>
          <a:xfrm>
            <a:off x="685800" y="1524000"/>
            <a:ext cx="7772400" cy="3352800"/>
          </a:xfrm>
        </p:spPr>
        <p:txBody>
          <a:bodyPr>
            <a:noAutofit/>
          </a:bodyPr>
          <a:lstStyle/>
          <a:p>
            <a:pPr eaLnBrk="1" hangingPunct="1"/>
            <a:r>
              <a:rPr lang="en-US" sz="2600" dirty="0">
                <a:latin typeface="Arial" pitchFamily="34" charset="0"/>
                <a:cs typeface="Arial" pitchFamily="34" charset="0"/>
              </a:rPr>
              <a:t>Most cross-sectional designs have no time component, but a time component can be added with repeated measures</a:t>
            </a:r>
          </a:p>
          <a:p>
            <a:r>
              <a:rPr lang="en-US" sz="2600" dirty="0">
                <a:latin typeface="Arial" pitchFamily="34" charset="0"/>
                <a:cs typeface="Arial" pitchFamily="34" charset="0"/>
              </a:rPr>
              <a:t>In cross-sectionals, sampling occurs before each measurement – unlike longitudinal designs the participants at each measurement are </a:t>
            </a:r>
            <a:r>
              <a:rPr lang="en-US" sz="2600" b="1" i="1" dirty="0">
                <a:latin typeface="Arial" pitchFamily="34" charset="0"/>
                <a:cs typeface="Arial" pitchFamily="34" charset="0"/>
              </a:rPr>
              <a:t>different people, a different sample, </a:t>
            </a:r>
            <a:r>
              <a:rPr lang="en-US" sz="2600" dirty="0">
                <a:latin typeface="Arial" pitchFamily="34" charset="0"/>
                <a:cs typeface="Arial" pitchFamily="34" charset="0"/>
              </a:rPr>
              <a:t>drawn from the population(s)</a:t>
            </a:r>
          </a:p>
        </p:txBody>
      </p:sp>
      <p:sp>
        <p:nvSpPr>
          <p:cNvPr id="5" name="Text Box 6"/>
          <p:cNvSpPr txBox="1">
            <a:spLocks noChangeArrowheads="1"/>
          </p:cNvSpPr>
          <p:nvPr/>
        </p:nvSpPr>
        <p:spPr bwMode="auto">
          <a:xfrm>
            <a:off x="685800" y="5105400"/>
            <a:ext cx="8077200" cy="1200329"/>
          </a:xfrm>
          <a:prstGeom prst="rect">
            <a:avLst/>
          </a:prstGeom>
          <a:noFill/>
          <a:ln w="9525">
            <a:solidFill>
              <a:schemeClr val="tx1"/>
            </a:solidFill>
            <a:miter lim="800000"/>
            <a:headEnd/>
            <a:tailEnd/>
          </a:ln>
        </p:spPr>
        <p:txBody>
          <a:bodyPr wrap="square">
            <a:spAutoFit/>
          </a:bodyPr>
          <a:lstStyle/>
          <a:p>
            <a:r>
              <a:rPr lang="en-US" b="1" dirty="0">
                <a:latin typeface="Arial" charset="0"/>
              </a:rPr>
              <a:t>Define P1	RS1 from P1	    M1	     RS2 from P1	M2</a:t>
            </a:r>
          </a:p>
          <a:p>
            <a:r>
              <a:rPr lang="en-US" b="1" dirty="0">
                <a:latin typeface="Arial" charset="0"/>
              </a:rPr>
              <a:t>Define P2	RS1 from P2	    M1	     RS2 from P2	M2</a:t>
            </a:r>
          </a:p>
          <a:p>
            <a:r>
              <a:rPr lang="en-US" b="1" dirty="0">
                <a:latin typeface="Arial" charset="0"/>
              </a:rPr>
              <a:t>Define P3	RS1 from P3	    M1	     RS2 from P3	M2</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609600"/>
            <a:ext cx="7772400" cy="533400"/>
          </a:xfrm>
        </p:spPr>
        <p:txBody>
          <a:bodyPr>
            <a:normAutofit fontScale="90000"/>
          </a:bodyPr>
          <a:lstStyle/>
          <a:p>
            <a:pPr eaLnBrk="1" hangingPunct="1"/>
            <a:r>
              <a:rPr lang="en-US" b="1" dirty="0"/>
              <a:t>Multiple Cohort Designs</a:t>
            </a:r>
          </a:p>
        </p:txBody>
      </p:sp>
      <p:sp>
        <p:nvSpPr>
          <p:cNvPr id="11267" name="Rectangle 3"/>
          <p:cNvSpPr>
            <a:spLocks noGrp="1" noChangeArrowheads="1"/>
          </p:cNvSpPr>
          <p:nvPr>
            <p:ph idx="1"/>
          </p:nvPr>
        </p:nvSpPr>
        <p:spPr>
          <a:xfrm>
            <a:off x="685800" y="1295400"/>
            <a:ext cx="7772400" cy="3124200"/>
          </a:xfrm>
        </p:spPr>
        <p:txBody>
          <a:bodyPr>
            <a:normAutofit fontScale="77500" lnSpcReduction="20000"/>
          </a:bodyPr>
          <a:lstStyle/>
          <a:p>
            <a:pPr eaLnBrk="1" hangingPunct="1"/>
            <a:r>
              <a:rPr lang="en-US" dirty="0"/>
              <a:t>Multiple cohorts sampled over time allow you to determine how the relationships between variables changes over time, the assumption being that such changes are due to broad societal processes</a:t>
            </a:r>
          </a:p>
          <a:p>
            <a:pPr eaLnBrk="1" hangingPunct="1"/>
            <a:r>
              <a:rPr lang="en-US" dirty="0"/>
              <a:t>The cohorts are simply different age groups in many cases</a:t>
            </a:r>
          </a:p>
          <a:p>
            <a:pPr lvl="1"/>
            <a:r>
              <a:rPr lang="en-US" dirty="0"/>
              <a:t>E.g., Financial security over time for people born in 1960-69, 70-79, etc. In these cases, the cohorts are essentially the theoretical populations. In this example, we might assume that the financial turbulence since 2000 has affected these cohorts differently.</a:t>
            </a:r>
          </a:p>
        </p:txBody>
      </p:sp>
      <p:sp>
        <p:nvSpPr>
          <p:cNvPr id="11268" name="Text Box 4"/>
          <p:cNvSpPr txBox="1">
            <a:spLocks noChangeArrowheads="1"/>
          </p:cNvSpPr>
          <p:nvPr/>
        </p:nvSpPr>
        <p:spPr bwMode="auto">
          <a:xfrm>
            <a:off x="990600" y="4495800"/>
            <a:ext cx="7162800" cy="1569660"/>
          </a:xfrm>
          <a:prstGeom prst="rect">
            <a:avLst/>
          </a:prstGeom>
          <a:noFill/>
          <a:ln w="9525">
            <a:solidFill>
              <a:schemeClr val="tx1"/>
            </a:solidFill>
            <a:miter lim="800000"/>
            <a:headEnd/>
            <a:tailEnd/>
          </a:ln>
        </p:spPr>
        <p:txBody>
          <a:bodyPr>
            <a:spAutoFit/>
          </a:bodyPr>
          <a:lstStyle/>
          <a:p>
            <a:pPr>
              <a:tabLst>
                <a:tab pos="1371600" algn="l"/>
              </a:tabLst>
            </a:pPr>
            <a:r>
              <a:rPr lang="en-US" b="1" dirty="0">
                <a:latin typeface="Arial" charset="0"/>
              </a:rPr>
              <a:t>P1 (1980-89)		RS from P1		M1</a:t>
            </a:r>
          </a:p>
          <a:p>
            <a:pPr>
              <a:tabLst>
                <a:tab pos="1371600" algn="l"/>
              </a:tabLst>
            </a:pPr>
            <a:r>
              <a:rPr lang="en-US" b="1" dirty="0">
                <a:latin typeface="Arial" charset="0"/>
              </a:rPr>
              <a:t>P2 (1990-99)		RS from P2		M1</a:t>
            </a:r>
          </a:p>
          <a:p>
            <a:pPr>
              <a:tabLst>
                <a:tab pos="1371600" algn="l"/>
              </a:tabLst>
            </a:pPr>
            <a:r>
              <a:rPr lang="en-US" b="1" dirty="0">
                <a:latin typeface="Arial" charset="0"/>
              </a:rPr>
              <a:t>P3 (2000-09)		RS from P3		M1</a:t>
            </a:r>
          </a:p>
          <a:p>
            <a:pPr>
              <a:tabLst>
                <a:tab pos="1371600" algn="l"/>
              </a:tabLst>
            </a:pPr>
            <a:r>
              <a:rPr lang="en-US" b="1" dirty="0">
                <a:latin typeface="Arial" charset="0"/>
              </a:rPr>
              <a:t>P4 (2010-19)		RS from P4		M1</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a:t>Multiple Measures with Cohorts</a:t>
            </a:r>
          </a:p>
        </p:txBody>
      </p:sp>
      <p:sp>
        <p:nvSpPr>
          <p:cNvPr id="3" name="Content Placeholder 2"/>
          <p:cNvSpPr>
            <a:spLocks noGrp="1"/>
          </p:cNvSpPr>
          <p:nvPr>
            <p:ph idx="1"/>
          </p:nvPr>
        </p:nvSpPr>
        <p:spPr>
          <a:xfrm>
            <a:off x="457200" y="1143001"/>
            <a:ext cx="8229600" cy="2971799"/>
          </a:xfrm>
        </p:spPr>
        <p:txBody>
          <a:bodyPr>
            <a:normAutofit fontScale="92500"/>
          </a:bodyPr>
          <a:lstStyle/>
          <a:p>
            <a:r>
              <a:rPr lang="en-US" sz="2400" dirty="0"/>
              <a:t>In other cases, researchers combine multiple cohorts with multiple measures over time. In our example this would reveal how financial security changes over time for people born in the different decades. We might hypothesize that financial security will decline for all populations over time </a:t>
            </a:r>
            <a:r>
              <a:rPr lang="en-US" sz="2400" b="1" i="1" dirty="0"/>
              <a:t>and</a:t>
            </a:r>
            <a:r>
              <a:rPr lang="en-US" sz="2400" dirty="0"/>
              <a:t> that the decline will be greater for P1 than P2, P2 than P3, etc. </a:t>
            </a:r>
          </a:p>
          <a:p>
            <a:r>
              <a:rPr lang="en-US" sz="2400" dirty="0"/>
              <a:t>Again, remember that we draw a new sample for each measurement.</a:t>
            </a:r>
          </a:p>
        </p:txBody>
      </p:sp>
      <p:sp>
        <p:nvSpPr>
          <p:cNvPr id="4" name="Text Box 4"/>
          <p:cNvSpPr txBox="1">
            <a:spLocks noChangeArrowheads="1"/>
          </p:cNvSpPr>
          <p:nvPr/>
        </p:nvSpPr>
        <p:spPr bwMode="auto">
          <a:xfrm>
            <a:off x="609600" y="4495800"/>
            <a:ext cx="7924800" cy="1569660"/>
          </a:xfrm>
          <a:prstGeom prst="rect">
            <a:avLst/>
          </a:prstGeom>
          <a:noFill/>
          <a:ln w="9525">
            <a:solidFill>
              <a:schemeClr val="tx1"/>
            </a:solidFill>
            <a:miter lim="800000"/>
            <a:headEnd/>
            <a:tailEnd/>
          </a:ln>
        </p:spPr>
        <p:txBody>
          <a:bodyPr wrap="square">
            <a:spAutoFit/>
          </a:bodyPr>
          <a:lstStyle/>
          <a:p>
            <a:pPr>
              <a:tabLst>
                <a:tab pos="1371600" algn="l"/>
              </a:tabLst>
            </a:pPr>
            <a:r>
              <a:rPr lang="en-US" b="1" dirty="0">
                <a:latin typeface="Arial" charset="0"/>
              </a:rPr>
              <a:t>P1 	RS1 from P1	M1	RS2 from P1		M2</a:t>
            </a:r>
          </a:p>
          <a:p>
            <a:pPr>
              <a:tabLst>
                <a:tab pos="1371600" algn="l"/>
              </a:tabLst>
            </a:pPr>
            <a:r>
              <a:rPr lang="en-US" b="1" dirty="0">
                <a:latin typeface="Arial" charset="0"/>
              </a:rPr>
              <a:t>P2	RS1 from P2	M1	RS2 from P2		M2</a:t>
            </a:r>
          </a:p>
          <a:p>
            <a:pPr>
              <a:tabLst>
                <a:tab pos="1371600" algn="l"/>
              </a:tabLst>
            </a:pPr>
            <a:r>
              <a:rPr lang="en-US" b="1" dirty="0">
                <a:latin typeface="Arial" charset="0"/>
              </a:rPr>
              <a:t>P3	RS1 from P3	M1	RS2 from P3		M2</a:t>
            </a:r>
          </a:p>
          <a:p>
            <a:pPr>
              <a:tabLst>
                <a:tab pos="1371600" algn="l"/>
              </a:tabLst>
            </a:pPr>
            <a:r>
              <a:rPr lang="en-US" b="1" dirty="0">
                <a:latin typeface="Arial" charset="0"/>
              </a:rPr>
              <a:t>P4	RS1 from P4	M1 	RS2 from P4		M2</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normAutofit fontScale="90000"/>
          </a:bodyPr>
          <a:lstStyle/>
          <a:p>
            <a:pPr eaLnBrk="1" hangingPunct="1"/>
            <a:r>
              <a:rPr lang="en-US" sz="3600" dirty="0"/>
              <a:t>Cross-Sectional</a:t>
            </a:r>
            <a:br>
              <a:rPr lang="en-US" sz="3600" dirty="0"/>
            </a:br>
            <a:r>
              <a:rPr lang="en-US" sz="3600" dirty="0"/>
              <a:t>Before &amp; After Some Event</a:t>
            </a:r>
          </a:p>
        </p:txBody>
      </p:sp>
      <p:sp>
        <p:nvSpPr>
          <p:cNvPr id="9219" name="Rectangle 3"/>
          <p:cNvSpPr>
            <a:spLocks noGrp="1" noChangeArrowheads="1"/>
          </p:cNvSpPr>
          <p:nvPr>
            <p:ph idx="1"/>
          </p:nvPr>
        </p:nvSpPr>
        <p:spPr>
          <a:xfrm>
            <a:off x="685800" y="1600200"/>
            <a:ext cx="7772400" cy="4800600"/>
          </a:xfrm>
        </p:spPr>
        <p:txBody>
          <a:bodyPr>
            <a:normAutofit fontScale="92500" lnSpcReduction="10000"/>
          </a:bodyPr>
          <a:lstStyle/>
          <a:p>
            <a:pPr eaLnBrk="1" hangingPunct="1"/>
            <a:r>
              <a:rPr lang="en-US" dirty="0"/>
              <a:t>These are almost always retrospective designs and are subject to the limitations of retrospective designs, which include things like people’s ability to remember past feelings and actions, events coloring or changing how we perceived things prior to the event. </a:t>
            </a:r>
          </a:p>
          <a:p>
            <a:pPr eaLnBrk="1" hangingPunct="1"/>
            <a:r>
              <a:rPr lang="en-US" dirty="0"/>
              <a:t>More commonly, people try to treat these as some form of “quasi-experiment.” They are NOT a quasi-experiment in most cases. They are only experiments </a:t>
            </a:r>
            <a:r>
              <a:rPr lang="en-US" i="1" dirty="0"/>
              <a:t>IF some intervention that changed the individuals involved occurred – like the 9/11 contamination in NYC.</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Example</a:t>
            </a:r>
          </a:p>
        </p:txBody>
      </p:sp>
      <p:sp>
        <p:nvSpPr>
          <p:cNvPr id="3" name="Content Placeholder 2"/>
          <p:cNvSpPr>
            <a:spLocks noGrp="1"/>
          </p:cNvSpPr>
          <p:nvPr>
            <p:ph idx="1"/>
          </p:nvPr>
        </p:nvSpPr>
        <p:spPr>
          <a:xfrm>
            <a:off x="457200" y="1066800"/>
            <a:ext cx="8229600" cy="4419599"/>
          </a:xfrm>
        </p:spPr>
        <p:txBody>
          <a:bodyPr>
            <a:normAutofit fontScale="85000" lnSpcReduction="20000"/>
          </a:bodyPr>
          <a:lstStyle/>
          <a:p>
            <a:r>
              <a:rPr lang="en-US" dirty="0"/>
              <a:t>To what degree did Hilary Clinton’s </a:t>
            </a:r>
            <a:r>
              <a:rPr lang="en-US" b="1" dirty="0"/>
              <a:t>gender </a:t>
            </a:r>
            <a:r>
              <a:rPr lang="en-US" dirty="0"/>
              <a:t>(not her politics, etc.) affect voting behavior in the 2016 presidential election? The two populations would be those that voted for her and those that did not. </a:t>
            </a:r>
          </a:p>
          <a:p>
            <a:pPr lvl="1"/>
            <a:r>
              <a:rPr lang="en-US" dirty="0"/>
              <a:t>We could use several of the gender theories for this study and I will not discuss the theories here.</a:t>
            </a:r>
          </a:p>
          <a:p>
            <a:r>
              <a:rPr lang="en-US" dirty="0"/>
              <a:t>Assume we did measurement 1 right after the election. We could add a second measurement now, which would improve our study because we could see if the importance of gender in the voting decision has remained stable or changed.</a:t>
            </a:r>
          </a:p>
          <a:p>
            <a:r>
              <a:rPr lang="en-US" dirty="0"/>
              <a:t>This is not an experiment because nothing was “done” to people – they just acted on their personal views and experiences. No prod.</a:t>
            </a:r>
          </a:p>
        </p:txBody>
      </p:sp>
      <p:sp>
        <p:nvSpPr>
          <p:cNvPr id="4" name="Text Box 4"/>
          <p:cNvSpPr txBox="1">
            <a:spLocks noChangeArrowheads="1"/>
          </p:cNvSpPr>
          <p:nvPr/>
        </p:nvSpPr>
        <p:spPr bwMode="auto">
          <a:xfrm>
            <a:off x="495300" y="5638800"/>
            <a:ext cx="7848600" cy="830997"/>
          </a:xfrm>
          <a:prstGeom prst="rect">
            <a:avLst/>
          </a:prstGeom>
          <a:noFill/>
          <a:ln w="9525">
            <a:solidFill>
              <a:schemeClr val="tx1"/>
            </a:solidFill>
            <a:miter lim="800000"/>
            <a:headEnd/>
            <a:tailEnd/>
          </a:ln>
        </p:spPr>
        <p:txBody>
          <a:bodyPr wrap="square">
            <a:spAutoFit/>
          </a:bodyPr>
          <a:lstStyle/>
          <a:p>
            <a:pPr>
              <a:tabLst>
                <a:tab pos="1371600" algn="l"/>
              </a:tabLst>
            </a:pPr>
            <a:r>
              <a:rPr lang="en-US" b="1" dirty="0">
                <a:latin typeface="Arial" charset="0"/>
              </a:rPr>
              <a:t>P1 (yes)	RS from P1	M1	RS2 from P1	         M2</a:t>
            </a:r>
          </a:p>
          <a:p>
            <a:pPr>
              <a:tabLst>
                <a:tab pos="1371600" algn="l"/>
              </a:tabLst>
            </a:pPr>
            <a:r>
              <a:rPr lang="en-US" b="1" dirty="0">
                <a:latin typeface="Arial" charset="0"/>
              </a:rPr>
              <a:t>P2 (no)	RS from P2	M1	RS2 from P2         M2</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85800" y="609600"/>
            <a:ext cx="7772400" cy="762000"/>
          </a:xfrm>
        </p:spPr>
        <p:txBody>
          <a:bodyPr/>
          <a:lstStyle/>
          <a:p>
            <a:pPr eaLnBrk="1" hangingPunct="1"/>
            <a:r>
              <a:rPr lang="en-US"/>
              <a:t>Sampling</a:t>
            </a:r>
          </a:p>
        </p:txBody>
      </p:sp>
      <p:sp>
        <p:nvSpPr>
          <p:cNvPr id="12291" name="Rectangle 3"/>
          <p:cNvSpPr>
            <a:spLocks noGrp="1" noChangeArrowheads="1"/>
          </p:cNvSpPr>
          <p:nvPr>
            <p:ph idx="1"/>
          </p:nvPr>
        </p:nvSpPr>
        <p:spPr>
          <a:xfrm>
            <a:off x="685800" y="1524000"/>
            <a:ext cx="7772400" cy="4572000"/>
          </a:xfrm>
        </p:spPr>
        <p:txBody>
          <a:bodyPr>
            <a:normAutofit/>
          </a:bodyPr>
          <a:lstStyle/>
          <a:p>
            <a:pPr eaLnBrk="1" hangingPunct="1"/>
            <a:r>
              <a:rPr lang="en-US" dirty="0"/>
              <a:t>Both statistical and theoretical generalization depend largely on adequacy of the sample</a:t>
            </a:r>
          </a:p>
          <a:p>
            <a:pPr eaLnBrk="1" hangingPunct="1"/>
            <a:r>
              <a:rPr lang="en-US" dirty="0"/>
              <a:t>The researcher usually (not always) needs a statistically representative random sample with regard to the characteristics of the population that we think may affect the variables (independent and dependent) under study or “as close as you can get.”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57200" y="274638"/>
            <a:ext cx="8229600" cy="685800"/>
          </a:xfrm>
        </p:spPr>
        <p:txBody>
          <a:bodyPr/>
          <a:lstStyle/>
          <a:p>
            <a:pPr eaLnBrk="1" hangingPunct="1"/>
            <a:r>
              <a:rPr lang="en-US" sz="3600"/>
              <a:t>Research Objective</a:t>
            </a:r>
          </a:p>
        </p:txBody>
      </p:sp>
      <p:grpSp>
        <p:nvGrpSpPr>
          <p:cNvPr id="2" name="Group 3"/>
          <p:cNvGrpSpPr>
            <a:grpSpLocks/>
          </p:cNvGrpSpPr>
          <p:nvPr/>
        </p:nvGrpSpPr>
        <p:grpSpPr bwMode="auto">
          <a:xfrm>
            <a:off x="685800" y="1066800"/>
            <a:ext cx="7429500" cy="4838700"/>
            <a:chOff x="106413300" y="108318300"/>
            <a:chExt cx="7429500" cy="4838700"/>
          </a:xfrm>
        </p:grpSpPr>
        <p:sp>
          <p:nvSpPr>
            <p:cNvPr id="27652" name="AutoShape 4"/>
            <p:cNvSpPr>
              <a:spLocks noChangeArrowheads="1"/>
            </p:cNvSpPr>
            <p:nvPr/>
          </p:nvSpPr>
          <p:spPr bwMode="auto">
            <a:xfrm>
              <a:off x="108299250" y="109499400"/>
              <a:ext cx="3771900" cy="2743200"/>
            </a:xfrm>
            <a:prstGeom prst="triangle">
              <a:avLst>
                <a:gd name="adj" fmla="val 50000"/>
              </a:avLst>
            </a:prstGeom>
            <a:gradFill rotWithShape="1">
              <a:gsLst>
                <a:gs pos="0">
                  <a:srgbClr val="0099FF">
                    <a:alpha val="67998"/>
                  </a:srgbClr>
                </a:gs>
                <a:gs pos="100000">
                  <a:srgbClr val="99CCFF">
                    <a:alpha val="39998"/>
                  </a:srgbClr>
                </a:gs>
              </a:gsLst>
              <a:path path="shape">
                <a:fillToRect l="50000" t="50000" r="50000" b="50000"/>
              </a:path>
            </a:gradFill>
            <a:ln w="9525" algn="in">
              <a:solidFill>
                <a:srgbClr val="000000"/>
              </a:solidFill>
              <a:miter lim="800000"/>
              <a:headEnd/>
              <a:tailEnd/>
            </a:ln>
          </p:spPr>
          <p:txBody>
            <a:bodyPr lIns="36576" tIns="36576" rIns="36576" bIns="36576"/>
            <a:lstStyle/>
            <a:p>
              <a:endParaRPr lang="en-US"/>
            </a:p>
          </p:txBody>
        </p:sp>
        <p:sp>
          <p:nvSpPr>
            <p:cNvPr id="27653" name="Text Box 5"/>
            <p:cNvSpPr txBox="1">
              <a:spLocks noChangeArrowheads="1"/>
            </p:cNvSpPr>
            <p:nvPr/>
          </p:nvSpPr>
          <p:spPr bwMode="auto">
            <a:xfrm>
              <a:off x="106413300" y="112471200"/>
              <a:ext cx="2400300" cy="685800"/>
            </a:xfrm>
            <a:prstGeom prst="rect">
              <a:avLst/>
            </a:prstGeom>
            <a:noFill/>
            <a:ln w="9525" algn="in">
              <a:noFill/>
              <a:miter lim="800000"/>
              <a:headEnd/>
              <a:tailEnd/>
            </a:ln>
          </p:spPr>
          <p:txBody>
            <a:bodyPr lIns="36576" tIns="36576" rIns="36576" bIns="36576"/>
            <a:lstStyle/>
            <a:p>
              <a:pPr algn="l"/>
              <a:r>
                <a:rPr lang="en-US" sz="2000">
                  <a:solidFill>
                    <a:srgbClr val="000000"/>
                  </a:solidFill>
                </a:rPr>
                <a:t>Show direct cause &amp; effect</a:t>
              </a:r>
              <a:endParaRPr lang="en-US" sz="1800" b="0"/>
            </a:p>
          </p:txBody>
        </p:sp>
        <p:sp>
          <p:nvSpPr>
            <p:cNvPr id="27654" name="Text Box 6"/>
            <p:cNvSpPr txBox="1">
              <a:spLocks noChangeArrowheads="1"/>
            </p:cNvSpPr>
            <p:nvPr/>
          </p:nvSpPr>
          <p:spPr bwMode="auto">
            <a:xfrm>
              <a:off x="108927900" y="108318300"/>
              <a:ext cx="2514600" cy="1066800"/>
            </a:xfrm>
            <a:prstGeom prst="rect">
              <a:avLst/>
            </a:prstGeom>
            <a:noFill/>
            <a:ln w="9525" algn="in">
              <a:noFill/>
              <a:miter lim="800000"/>
              <a:headEnd/>
              <a:tailEnd/>
            </a:ln>
          </p:spPr>
          <p:txBody>
            <a:bodyPr lIns="36576" tIns="36576" rIns="36576" bIns="36576"/>
            <a:lstStyle/>
            <a:p>
              <a:pPr algn="l"/>
              <a:r>
                <a:rPr lang="en-US" sz="2000">
                  <a:solidFill>
                    <a:srgbClr val="000000"/>
                  </a:solidFill>
                </a:rPr>
                <a:t>Study relationships among variables for existing groups</a:t>
              </a:r>
              <a:endParaRPr lang="en-US" sz="1800" b="0"/>
            </a:p>
          </p:txBody>
        </p:sp>
        <p:sp>
          <p:nvSpPr>
            <p:cNvPr id="27655" name="Text Box 7"/>
            <p:cNvSpPr txBox="1">
              <a:spLocks noChangeArrowheads="1"/>
            </p:cNvSpPr>
            <p:nvPr/>
          </p:nvSpPr>
          <p:spPr bwMode="auto">
            <a:xfrm>
              <a:off x="111442500" y="112471200"/>
              <a:ext cx="2400300" cy="685800"/>
            </a:xfrm>
            <a:prstGeom prst="rect">
              <a:avLst/>
            </a:prstGeom>
            <a:noFill/>
            <a:ln w="9525" algn="in">
              <a:noFill/>
              <a:miter lim="800000"/>
              <a:headEnd/>
              <a:tailEnd/>
            </a:ln>
          </p:spPr>
          <p:txBody>
            <a:bodyPr lIns="36576" tIns="36576" rIns="36576" bIns="36576"/>
            <a:lstStyle/>
            <a:p>
              <a:pPr algn="l"/>
              <a:r>
                <a:rPr lang="en-US" sz="2000">
                  <a:solidFill>
                    <a:srgbClr val="000000"/>
                  </a:solidFill>
                </a:rPr>
                <a:t>Explain outcomes after the fact</a:t>
              </a:r>
              <a:endParaRPr lang="en-US" sz="1800" b="0"/>
            </a:p>
          </p:txBody>
        </p:sp>
      </p:gr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85800" y="609600"/>
            <a:ext cx="7772400" cy="762000"/>
          </a:xfrm>
        </p:spPr>
        <p:txBody>
          <a:bodyPr/>
          <a:lstStyle/>
          <a:p>
            <a:pPr eaLnBrk="1" hangingPunct="1"/>
            <a:r>
              <a:rPr lang="en-US" dirty="0"/>
              <a:t>Describing the Sample</a:t>
            </a:r>
          </a:p>
        </p:txBody>
      </p:sp>
      <p:sp>
        <p:nvSpPr>
          <p:cNvPr id="14339" name="Rectangle 3"/>
          <p:cNvSpPr>
            <a:spLocks noGrp="1" noChangeArrowheads="1"/>
          </p:cNvSpPr>
          <p:nvPr>
            <p:ph idx="1"/>
          </p:nvPr>
        </p:nvSpPr>
        <p:spPr>
          <a:xfrm>
            <a:off x="685800" y="1524000"/>
            <a:ext cx="7772400" cy="4572000"/>
          </a:xfrm>
        </p:spPr>
        <p:txBody>
          <a:bodyPr>
            <a:normAutofit fontScale="92500" lnSpcReduction="20000"/>
          </a:bodyPr>
          <a:lstStyle/>
          <a:p>
            <a:r>
              <a:rPr lang="en-US" dirty="0"/>
              <a:t>Describe the sample fully in the results section of your study – the reader must have good information to decide if your sample is adequate or not.</a:t>
            </a:r>
          </a:p>
          <a:p>
            <a:r>
              <a:rPr lang="en-US" dirty="0"/>
              <a:t>This is not really data analysis, just a demographic description of the sample that is used (often incorrectly) to demonstrate that the sample is adequate.</a:t>
            </a:r>
          </a:p>
          <a:p>
            <a:r>
              <a:rPr lang="en-US" dirty="0"/>
              <a:t>In this case, demographics </a:t>
            </a:r>
            <a:r>
              <a:rPr lang="en-US" i="1" dirty="0"/>
              <a:t>are</a:t>
            </a:r>
            <a:r>
              <a:rPr lang="en-US" dirty="0"/>
              <a:t> important traits (based on theory and prior research findings about voting behavior and gender). Therefore, the match between these traits and the samples are important.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What to Include</a:t>
            </a:r>
          </a:p>
        </p:txBody>
      </p:sp>
      <p:sp>
        <p:nvSpPr>
          <p:cNvPr id="3" name="Content Placeholder 2"/>
          <p:cNvSpPr>
            <a:spLocks noGrp="1"/>
          </p:cNvSpPr>
          <p:nvPr>
            <p:ph idx="1"/>
          </p:nvPr>
        </p:nvSpPr>
        <p:spPr>
          <a:xfrm>
            <a:off x="457200" y="1219200"/>
            <a:ext cx="8229600" cy="4906963"/>
          </a:xfrm>
        </p:spPr>
        <p:txBody>
          <a:bodyPr>
            <a:normAutofit/>
          </a:bodyPr>
          <a:lstStyle/>
          <a:p>
            <a:r>
              <a:rPr lang="en-US" dirty="0"/>
              <a:t>The norm is to include demographic data about the sample to show whether it is or is not broadly representative of the population(s) of interest with regard to these characteristics. </a:t>
            </a:r>
          </a:p>
          <a:p>
            <a:r>
              <a:rPr lang="en-US" dirty="0"/>
              <a:t>But focus on the characteristics of the sample that may affect the outcomes of the study – that’s what really matters in terms of the adequacy of the sample. </a:t>
            </a:r>
          </a:p>
          <a:p>
            <a:r>
              <a:rPr lang="en-US" dirty="0"/>
              <a:t>You can also use various procedures to enhance sampling. One is sampling intensity.</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a:t>Take Home Points</a:t>
            </a:r>
          </a:p>
        </p:txBody>
      </p:sp>
      <p:sp>
        <p:nvSpPr>
          <p:cNvPr id="3" name="Content Placeholder 2"/>
          <p:cNvSpPr>
            <a:spLocks noGrp="1"/>
          </p:cNvSpPr>
          <p:nvPr>
            <p:ph idx="1"/>
          </p:nvPr>
        </p:nvSpPr>
        <p:spPr>
          <a:xfrm>
            <a:off x="457200" y="1066800"/>
            <a:ext cx="8229600" cy="5059363"/>
          </a:xfrm>
        </p:spPr>
        <p:txBody>
          <a:bodyPr>
            <a:normAutofit/>
          </a:bodyPr>
          <a:lstStyle/>
          <a:p>
            <a:r>
              <a:rPr lang="en-US" dirty="0"/>
              <a:t>Cross-sectionals are not a substitute for experiments or any other design.</a:t>
            </a:r>
          </a:p>
          <a:p>
            <a:r>
              <a:rPr lang="en-US" dirty="0"/>
              <a:t>They fail to meet the requirements required to demonstrate direct cause and effect. </a:t>
            </a:r>
          </a:p>
          <a:p>
            <a:r>
              <a:rPr lang="en-US" dirty="0"/>
              <a:t>If well designed, they may provide </a:t>
            </a:r>
            <a:r>
              <a:rPr lang="en-US" b="1" dirty="0"/>
              <a:t>indications of causality</a:t>
            </a:r>
            <a:r>
              <a:rPr lang="en-US" dirty="0"/>
              <a:t>.</a:t>
            </a:r>
          </a:p>
          <a:p>
            <a:r>
              <a:rPr lang="en-US" dirty="0"/>
              <a:t>They allow the researcher to explore relationships among several theoretically related variables, which can add significantly to explanatory power.</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92500" lnSpcReduction="20000"/>
          </a:bodyPr>
          <a:lstStyle/>
          <a:p>
            <a:r>
              <a:rPr lang="en-US" dirty="0"/>
              <a:t>Cross-sectionals depend on the use of comparison groups to indicate causality. All one group designs are basically descriptive in nature because there is no way to know whether </a:t>
            </a:r>
            <a:r>
              <a:rPr lang="en-US" b="1" i="1" dirty="0"/>
              <a:t>absence</a:t>
            </a:r>
            <a:r>
              <a:rPr lang="en-US" dirty="0"/>
              <a:t> of the condition of interest produces the same outcome as </a:t>
            </a:r>
            <a:r>
              <a:rPr lang="en-US" b="1" i="1" dirty="0"/>
              <a:t>presence </a:t>
            </a:r>
            <a:r>
              <a:rPr lang="en-US" dirty="0"/>
              <a:t>of the condition without a comparison group.</a:t>
            </a:r>
          </a:p>
          <a:p>
            <a:r>
              <a:rPr lang="en-US" dirty="0"/>
              <a:t>They depend heavily on a representative, independent sample of each comparison population, preferably a statistically representative sample </a:t>
            </a:r>
            <a:r>
              <a:rPr lang="en-US" i="1" dirty="0"/>
              <a:t>with regard to key variables that may affect the results of the study</a:t>
            </a:r>
            <a:r>
              <a:rPr lang="en-US" dirty="0"/>
              <a:t>. </a:t>
            </a:r>
          </a:p>
          <a:p>
            <a:r>
              <a:rPr lang="en-US" dirty="0"/>
              <a:t>However, they are over-utilized in much social research, probably because they are relatively quick and inexpensive – especially the single population descriptive study.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a:t>Type of Design</a:t>
            </a:r>
          </a:p>
        </p:txBody>
      </p:sp>
      <p:grpSp>
        <p:nvGrpSpPr>
          <p:cNvPr id="2" name="Group 3"/>
          <p:cNvGrpSpPr>
            <a:grpSpLocks/>
          </p:cNvGrpSpPr>
          <p:nvPr/>
        </p:nvGrpSpPr>
        <p:grpSpPr bwMode="auto">
          <a:xfrm>
            <a:off x="990600" y="1524000"/>
            <a:ext cx="7429500" cy="4457700"/>
            <a:chOff x="106413300" y="108699300"/>
            <a:chExt cx="7429500" cy="4457700"/>
          </a:xfrm>
        </p:grpSpPr>
        <p:sp>
          <p:nvSpPr>
            <p:cNvPr id="26628" name="AutoShape 4"/>
            <p:cNvSpPr>
              <a:spLocks noChangeArrowheads="1"/>
            </p:cNvSpPr>
            <p:nvPr/>
          </p:nvSpPr>
          <p:spPr bwMode="auto">
            <a:xfrm>
              <a:off x="108299250" y="109499400"/>
              <a:ext cx="3771900" cy="2743200"/>
            </a:xfrm>
            <a:prstGeom prst="triangle">
              <a:avLst>
                <a:gd name="adj" fmla="val 50000"/>
              </a:avLst>
            </a:prstGeom>
            <a:gradFill rotWithShape="1">
              <a:gsLst>
                <a:gs pos="0">
                  <a:srgbClr val="0099FF">
                    <a:alpha val="67998"/>
                  </a:srgbClr>
                </a:gs>
                <a:gs pos="100000">
                  <a:srgbClr val="99CCFF">
                    <a:alpha val="39998"/>
                  </a:srgbClr>
                </a:gs>
              </a:gsLst>
              <a:path path="shape">
                <a:fillToRect l="50000" t="50000" r="50000" b="50000"/>
              </a:path>
            </a:gradFill>
            <a:ln w="9525" algn="in">
              <a:solidFill>
                <a:srgbClr val="000000"/>
              </a:solidFill>
              <a:miter lim="800000"/>
              <a:headEnd/>
              <a:tailEnd/>
            </a:ln>
          </p:spPr>
          <p:txBody>
            <a:bodyPr lIns="36576" tIns="36576" rIns="36576" bIns="36576"/>
            <a:lstStyle/>
            <a:p>
              <a:endParaRPr lang="en-US"/>
            </a:p>
          </p:txBody>
        </p:sp>
        <p:sp>
          <p:nvSpPr>
            <p:cNvPr id="26629" name="Text Box 5"/>
            <p:cNvSpPr txBox="1">
              <a:spLocks noChangeArrowheads="1"/>
            </p:cNvSpPr>
            <p:nvPr/>
          </p:nvSpPr>
          <p:spPr bwMode="auto">
            <a:xfrm>
              <a:off x="106413300" y="112471200"/>
              <a:ext cx="2400300" cy="685800"/>
            </a:xfrm>
            <a:prstGeom prst="rect">
              <a:avLst/>
            </a:prstGeom>
            <a:noFill/>
            <a:ln w="9525" algn="in">
              <a:noFill/>
              <a:miter lim="800000"/>
              <a:headEnd/>
              <a:tailEnd/>
            </a:ln>
          </p:spPr>
          <p:txBody>
            <a:bodyPr lIns="36576" tIns="36576" rIns="36576" bIns="36576"/>
            <a:lstStyle/>
            <a:p>
              <a:pPr algn="l"/>
              <a:r>
                <a:rPr lang="en-US" sz="2000">
                  <a:solidFill>
                    <a:srgbClr val="000000"/>
                  </a:solidFill>
                </a:rPr>
                <a:t>True Experiment</a:t>
              </a:r>
            </a:p>
            <a:p>
              <a:pPr algn="l"/>
              <a:r>
                <a:rPr lang="en-US" sz="2000">
                  <a:solidFill>
                    <a:srgbClr val="000000"/>
                  </a:solidFill>
                </a:rPr>
                <a:t>Quasi-Experiment</a:t>
              </a:r>
              <a:endParaRPr lang="en-US" sz="1800" b="0"/>
            </a:p>
          </p:txBody>
        </p:sp>
        <p:sp>
          <p:nvSpPr>
            <p:cNvPr id="26630" name="Text Box 6"/>
            <p:cNvSpPr txBox="1">
              <a:spLocks noChangeArrowheads="1"/>
            </p:cNvSpPr>
            <p:nvPr/>
          </p:nvSpPr>
          <p:spPr bwMode="auto">
            <a:xfrm>
              <a:off x="108927900" y="108699300"/>
              <a:ext cx="2514600" cy="685800"/>
            </a:xfrm>
            <a:prstGeom prst="rect">
              <a:avLst/>
            </a:prstGeom>
            <a:noFill/>
            <a:ln w="9525" algn="in">
              <a:noFill/>
              <a:miter lim="800000"/>
              <a:headEnd/>
              <a:tailEnd/>
            </a:ln>
          </p:spPr>
          <p:txBody>
            <a:bodyPr lIns="36576" tIns="36576" rIns="36576" bIns="36576"/>
            <a:lstStyle/>
            <a:p>
              <a:pPr algn="l"/>
              <a:r>
                <a:rPr lang="en-US" sz="2000">
                  <a:solidFill>
                    <a:srgbClr val="000000"/>
                  </a:solidFill>
                </a:rPr>
                <a:t>Cross-Sectional</a:t>
              </a:r>
            </a:p>
            <a:p>
              <a:pPr algn="l"/>
              <a:r>
                <a:rPr lang="en-US" sz="2000">
                  <a:solidFill>
                    <a:srgbClr val="000000"/>
                  </a:solidFill>
                </a:rPr>
                <a:t>Longitudinal</a:t>
              </a:r>
              <a:endParaRPr lang="en-US" sz="1800" b="0"/>
            </a:p>
          </p:txBody>
        </p:sp>
        <p:sp>
          <p:nvSpPr>
            <p:cNvPr id="26631" name="Text Box 7"/>
            <p:cNvSpPr txBox="1">
              <a:spLocks noChangeArrowheads="1"/>
            </p:cNvSpPr>
            <p:nvPr/>
          </p:nvSpPr>
          <p:spPr bwMode="auto">
            <a:xfrm>
              <a:off x="110223300" y="112471200"/>
              <a:ext cx="3619500" cy="685800"/>
            </a:xfrm>
            <a:prstGeom prst="rect">
              <a:avLst/>
            </a:prstGeom>
            <a:noFill/>
            <a:ln w="9525" algn="in">
              <a:noFill/>
              <a:miter lim="800000"/>
              <a:headEnd/>
              <a:tailEnd/>
            </a:ln>
          </p:spPr>
          <p:txBody>
            <a:bodyPr lIns="36576" tIns="36576" rIns="36576" bIns="36576"/>
            <a:lstStyle/>
            <a:p>
              <a:pPr algn="l"/>
              <a:r>
                <a:rPr lang="en-US" sz="2000" dirty="0">
                  <a:solidFill>
                    <a:srgbClr val="000000"/>
                  </a:solidFill>
                </a:rPr>
                <a:t>Explanatory Case Study</a:t>
              </a:r>
            </a:p>
            <a:p>
              <a:pPr algn="l"/>
              <a:r>
                <a:rPr lang="en-US" sz="2000" dirty="0">
                  <a:solidFill>
                    <a:srgbClr val="000000"/>
                  </a:solidFill>
                </a:rPr>
                <a:t>Exploratory Case Study</a:t>
              </a:r>
              <a:endParaRPr lang="en-US" sz="1800" dirty="0"/>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Descriptive Cross-Sectionals</a:t>
            </a:r>
          </a:p>
        </p:txBody>
      </p:sp>
      <p:sp>
        <p:nvSpPr>
          <p:cNvPr id="3" name="Content Placeholder 2"/>
          <p:cNvSpPr>
            <a:spLocks noGrp="1"/>
          </p:cNvSpPr>
          <p:nvPr>
            <p:ph idx="1"/>
          </p:nvPr>
        </p:nvSpPr>
        <p:spPr>
          <a:xfrm>
            <a:off x="457200" y="1295400"/>
            <a:ext cx="8229600" cy="4830763"/>
          </a:xfrm>
        </p:spPr>
        <p:txBody>
          <a:bodyPr>
            <a:normAutofit/>
          </a:bodyPr>
          <a:lstStyle/>
          <a:p>
            <a:r>
              <a:rPr lang="en-US" dirty="0"/>
              <a:t>Many cross-sectionals are purely descriptive of the characteristics of a population, often of a single population with no comparison group</a:t>
            </a:r>
          </a:p>
          <a:p>
            <a:pPr lvl="1"/>
            <a:r>
              <a:rPr lang="en-US" dirty="0"/>
              <a:t>Do not use one of these in this class; it is not acceptable</a:t>
            </a:r>
          </a:p>
          <a:p>
            <a:pPr lvl="1"/>
            <a:r>
              <a:rPr lang="en-US" dirty="0"/>
              <a:t>I will not address these designs further in this slide show.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Explanatory Cross-Sectionals</a:t>
            </a:r>
          </a:p>
        </p:txBody>
      </p:sp>
      <p:sp>
        <p:nvSpPr>
          <p:cNvPr id="3" name="Content Placeholder 2"/>
          <p:cNvSpPr>
            <a:spLocks noGrp="1"/>
          </p:cNvSpPr>
          <p:nvPr>
            <p:ph idx="1"/>
          </p:nvPr>
        </p:nvSpPr>
        <p:spPr>
          <a:xfrm>
            <a:off x="457200" y="1219200"/>
            <a:ext cx="8229600" cy="5105400"/>
          </a:xfrm>
        </p:spPr>
        <p:txBody>
          <a:bodyPr>
            <a:normAutofit lnSpcReduction="10000"/>
          </a:bodyPr>
          <a:lstStyle/>
          <a:p>
            <a:r>
              <a:rPr lang="en-US" dirty="0"/>
              <a:t>Explanatory cross-sectionals identify the relationships among several (sometimes many) variables within one or more populations</a:t>
            </a:r>
          </a:p>
          <a:p>
            <a:r>
              <a:rPr lang="en-US" dirty="0"/>
              <a:t>Most use two or more comparison groups, although some test how well two or more theories explain the relationships within a single population</a:t>
            </a:r>
          </a:p>
          <a:p>
            <a:r>
              <a:rPr lang="en-US" dirty="0"/>
              <a:t>There are generally numerous predictor variables based on the constructs in one or more theories</a:t>
            </a:r>
          </a:p>
          <a:p>
            <a:r>
              <a:rPr lang="en-US" dirty="0"/>
              <a:t>There may also be more than one outcome variable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609600"/>
            <a:ext cx="7772400" cy="762000"/>
          </a:xfrm>
        </p:spPr>
        <p:txBody>
          <a:bodyPr/>
          <a:lstStyle/>
          <a:p>
            <a:pPr eaLnBrk="1" hangingPunct="1"/>
            <a:r>
              <a:rPr lang="en-US" dirty="0"/>
              <a:t>Distinctive Features</a:t>
            </a:r>
          </a:p>
        </p:txBody>
      </p:sp>
      <p:sp>
        <p:nvSpPr>
          <p:cNvPr id="5123" name="Rectangle 3"/>
          <p:cNvSpPr>
            <a:spLocks noGrp="1" noChangeArrowheads="1"/>
          </p:cNvSpPr>
          <p:nvPr>
            <p:ph idx="1"/>
          </p:nvPr>
        </p:nvSpPr>
        <p:spPr>
          <a:xfrm>
            <a:off x="685800" y="1524000"/>
            <a:ext cx="7772400" cy="4572000"/>
          </a:xfrm>
        </p:spPr>
        <p:txBody>
          <a:bodyPr>
            <a:normAutofit/>
          </a:bodyPr>
          <a:lstStyle/>
          <a:p>
            <a:pPr eaLnBrk="1" hangingPunct="1">
              <a:lnSpc>
                <a:spcPct val="90000"/>
              </a:lnSpc>
            </a:pPr>
            <a:r>
              <a:rPr lang="en-US" dirty="0"/>
              <a:t>Groups or populations are usually defined based on the outcome variable – the “variable of interest”  in the study, but may also be based on one or more </a:t>
            </a:r>
            <a:r>
              <a:rPr lang="en-US" b="1" i="1" dirty="0"/>
              <a:t>independent or predictor</a:t>
            </a:r>
            <a:r>
              <a:rPr lang="en-US" dirty="0"/>
              <a:t> variables.</a:t>
            </a:r>
          </a:p>
          <a:p>
            <a:pPr eaLnBrk="1" hangingPunct="1">
              <a:lnSpc>
                <a:spcPct val="90000"/>
              </a:lnSpc>
            </a:pPr>
            <a:r>
              <a:rPr lang="en-US" dirty="0"/>
              <a:t>The comparison groups are NOT created by an intervention or treatment </a:t>
            </a:r>
          </a:p>
          <a:p>
            <a:pPr eaLnBrk="1" hangingPunct="1">
              <a:lnSpc>
                <a:spcPct val="90000"/>
              </a:lnSpc>
            </a:pPr>
            <a:r>
              <a:rPr lang="en-US" dirty="0"/>
              <a:t>They allow us to assess the strength of the relationships among variables through qualitative or quantitative analysis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762000"/>
            <a:ext cx="8316300" cy="830997"/>
          </a:xfrm>
          <a:prstGeom prst="rect">
            <a:avLst/>
          </a:prstGeom>
          <a:noFill/>
        </p:spPr>
        <p:txBody>
          <a:bodyPr wrap="square" rtlCol="0">
            <a:spAutoFit/>
          </a:bodyPr>
          <a:lstStyle/>
          <a:p>
            <a:r>
              <a:rPr lang="en-US" dirty="0">
                <a:latin typeface="Arial" pitchFamily="34" charset="0"/>
                <a:cs typeface="Arial" pitchFamily="34" charset="0"/>
              </a:rPr>
              <a:t>Did you select one or more characteristics to define the population(s) of interest?</a:t>
            </a:r>
          </a:p>
        </p:txBody>
      </p:sp>
      <p:sp>
        <p:nvSpPr>
          <p:cNvPr id="5" name="TextBox 4"/>
          <p:cNvSpPr txBox="1"/>
          <p:nvPr/>
        </p:nvSpPr>
        <p:spPr>
          <a:xfrm>
            <a:off x="609600" y="1600200"/>
            <a:ext cx="686983" cy="461665"/>
          </a:xfrm>
          <a:prstGeom prst="rect">
            <a:avLst/>
          </a:prstGeom>
          <a:noFill/>
        </p:spPr>
        <p:txBody>
          <a:bodyPr wrap="none" rtlCol="0">
            <a:spAutoFit/>
          </a:bodyPr>
          <a:lstStyle/>
          <a:p>
            <a:r>
              <a:rPr lang="en-US" dirty="0">
                <a:latin typeface="Arial" pitchFamily="34" charset="0"/>
                <a:cs typeface="Arial" pitchFamily="34" charset="0"/>
              </a:rPr>
              <a:t>Yes</a:t>
            </a:r>
          </a:p>
        </p:txBody>
      </p:sp>
      <p:sp>
        <p:nvSpPr>
          <p:cNvPr id="6" name="TextBox 5"/>
          <p:cNvSpPr txBox="1"/>
          <p:nvPr/>
        </p:nvSpPr>
        <p:spPr>
          <a:xfrm>
            <a:off x="2667000" y="1600200"/>
            <a:ext cx="579005" cy="461665"/>
          </a:xfrm>
          <a:prstGeom prst="rect">
            <a:avLst/>
          </a:prstGeom>
          <a:noFill/>
        </p:spPr>
        <p:txBody>
          <a:bodyPr wrap="none" rtlCol="0">
            <a:spAutoFit/>
          </a:bodyPr>
          <a:lstStyle/>
          <a:p>
            <a:r>
              <a:rPr lang="en-US" dirty="0">
                <a:latin typeface="Arial" pitchFamily="34" charset="0"/>
                <a:cs typeface="Arial" pitchFamily="34" charset="0"/>
              </a:rPr>
              <a:t>No</a:t>
            </a:r>
          </a:p>
        </p:txBody>
      </p:sp>
      <p:sp>
        <p:nvSpPr>
          <p:cNvPr id="7" name="TextBox 6"/>
          <p:cNvSpPr txBox="1"/>
          <p:nvPr/>
        </p:nvSpPr>
        <p:spPr>
          <a:xfrm>
            <a:off x="5486401" y="1600200"/>
            <a:ext cx="3124200" cy="830997"/>
          </a:xfrm>
          <a:prstGeom prst="rect">
            <a:avLst/>
          </a:prstGeom>
          <a:noFill/>
        </p:spPr>
        <p:txBody>
          <a:bodyPr wrap="square" rtlCol="0">
            <a:spAutoFit/>
          </a:bodyPr>
          <a:lstStyle/>
          <a:p>
            <a:r>
              <a:rPr lang="en-US" dirty="0">
                <a:latin typeface="Arial" pitchFamily="34" charset="0"/>
                <a:cs typeface="Arial" pitchFamily="34" charset="0"/>
              </a:rPr>
              <a:t>Not an explanatory cross-sectional</a:t>
            </a:r>
          </a:p>
        </p:txBody>
      </p:sp>
      <p:cxnSp>
        <p:nvCxnSpPr>
          <p:cNvPr id="9" name="Straight Arrow Connector 8"/>
          <p:cNvCxnSpPr/>
          <p:nvPr/>
        </p:nvCxnSpPr>
        <p:spPr>
          <a:xfrm>
            <a:off x="3505200" y="1828800"/>
            <a:ext cx="18288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533400" y="2362200"/>
            <a:ext cx="8316300" cy="1200329"/>
          </a:xfrm>
          <a:prstGeom prst="rect">
            <a:avLst/>
          </a:prstGeom>
          <a:noFill/>
        </p:spPr>
        <p:txBody>
          <a:bodyPr wrap="square" rtlCol="0">
            <a:spAutoFit/>
          </a:bodyPr>
          <a:lstStyle/>
          <a:p>
            <a:r>
              <a:rPr lang="en-US" dirty="0">
                <a:latin typeface="Arial" pitchFamily="34" charset="0"/>
                <a:cs typeface="Arial" pitchFamily="34" charset="0"/>
              </a:rPr>
              <a:t>Did you select (preferably randomly) a representative</a:t>
            </a:r>
          </a:p>
          <a:p>
            <a:r>
              <a:rPr lang="en-US" dirty="0">
                <a:latin typeface="Arial" pitchFamily="34" charset="0"/>
                <a:cs typeface="Arial" pitchFamily="34" charset="0"/>
              </a:rPr>
              <a:t>sample of each population of interest based on the characteristics used to define the population(s)?</a:t>
            </a:r>
          </a:p>
        </p:txBody>
      </p:sp>
      <p:cxnSp>
        <p:nvCxnSpPr>
          <p:cNvPr id="14" name="Straight Arrow Connector 13"/>
          <p:cNvCxnSpPr/>
          <p:nvPr/>
        </p:nvCxnSpPr>
        <p:spPr>
          <a:xfrm>
            <a:off x="990600" y="1981200"/>
            <a:ext cx="0" cy="3810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685800" y="3505200"/>
            <a:ext cx="686983" cy="461665"/>
          </a:xfrm>
          <a:prstGeom prst="rect">
            <a:avLst/>
          </a:prstGeom>
          <a:noFill/>
        </p:spPr>
        <p:txBody>
          <a:bodyPr wrap="none" rtlCol="0">
            <a:spAutoFit/>
          </a:bodyPr>
          <a:lstStyle/>
          <a:p>
            <a:r>
              <a:rPr lang="en-US" dirty="0">
                <a:latin typeface="Arial" pitchFamily="34" charset="0"/>
                <a:cs typeface="Arial" pitchFamily="34" charset="0"/>
              </a:rPr>
              <a:t>Yes</a:t>
            </a:r>
          </a:p>
        </p:txBody>
      </p:sp>
      <p:sp>
        <p:nvSpPr>
          <p:cNvPr id="19" name="TextBox 18"/>
          <p:cNvSpPr txBox="1"/>
          <p:nvPr/>
        </p:nvSpPr>
        <p:spPr>
          <a:xfrm>
            <a:off x="2743200" y="3505200"/>
            <a:ext cx="579005" cy="461665"/>
          </a:xfrm>
          <a:prstGeom prst="rect">
            <a:avLst/>
          </a:prstGeom>
          <a:noFill/>
        </p:spPr>
        <p:txBody>
          <a:bodyPr wrap="none" rtlCol="0">
            <a:spAutoFit/>
          </a:bodyPr>
          <a:lstStyle/>
          <a:p>
            <a:r>
              <a:rPr lang="en-US" dirty="0">
                <a:latin typeface="Arial" pitchFamily="34" charset="0"/>
                <a:cs typeface="Arial" pitchFamily="34" charset="0"/>
              </a:rPr>
              <a:t>No</a:t>
            </a:r>
          </a:p>
        </p:txBody>
      </p:sp>
      <p:sp>
        <p:nvSpPr>
          <p:cNvPr id="20" name="TextBox 19"/>
          <p:cNvSpPr txBox="1"/>
          <p:nvPr/>
        </p:nvSpPr>
        <p:spPr>
          <a:xfrm>
            <a:off x="5562601" y="3505200"/>
            <a:ext cx="2895600" cy="830997"/>
          </a:xfrm>
          <a:prstGeom prst="rect">
            <a:avLst/>
          </a:prstGeom>
          <a:noFill/>
        </p:spPr>
        <p:txBody>
          <a:bodyPr wrap="square" rtlCol="0">
            <a:spAutoFit/>
          </a:bodyPr>
          <a:lstStyle/>
          <a:p>
            <a:r>
              <a:rPr lang="en-US" dirty="0">
                <a:latin typeface="Arial" pitchFamily="34" charset="0"/>
                <a:cs typeface="Arial" pitchFamily="34" charset="0"/>
              </a:rPr>
              <a:t>Not an explanatory cross-sectional</a:t>
            </a:r>
          </a:p>
        </p:txBody>
      </p:sp>
      <p:cxnSp>
        <p:nvCxnSpPr>
          <p:cNvPr id="21" name="Straight Arrow Connector 20"/>
          <p:cNvCxnSpPr/>
          <p:nvPr/>
        </p:nvCxnSpPr>
        <p:spPr>
          <a:xfrm>
            <a:off x="3581400" y="3733800"/>
            <a:ext cx="18288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1066800" y="3886200"/>
            <a:ext cx="0" cy="3810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609600" y="4343400"/>
            <a:ext cx="8316300" cy="830997"/>
          </a:xfrm>
          <a:prstGeom prst="rect">
            <a:avLst/>
          </a:prstGeom>
          <a:noFill/>
        </p:spPr>
        <p:txBody>
          <a:bodyPr wrap="square" rtlCol="0">
            <a:spAutoFit/>
          </a:bodyPr>
          <a:lstStyle/>
          <a:p>
            <a:r>
              <a:rPr lang="en-US" dirty="0">
                <a:latin typeface="Arial" pitchFamily="34" charset="0"/>
                <a:cs typeface="Arial" pitchFamily="34" charset="0"/>
              </a:rPr>
              <a:t>Did you collect information from each sample based on the predictor and outcome variables of interest?</a:t>
            </a:r>
          </a:p>
        </p:txBody>
      </p:sp>
      <p:sp>
        <p:nvSpPr>
          <p:cNvPr id="24" name="TextBox 23"/>
          <p:cNvSpPr txBox="1"/>
          <p:nvPr/>
        </p:nvSpPr>
        <p:spPr>
          <a:xfrm>
            <a:off x="685800" y="5181600"/>
            <a:ext cx="686983" cy="461665"/>
          </a:xfrm>
          <a:prstGeom prst="rect">
            <a:avLst/>
          </a:prstGeom>
          <a:noFill/>
        </p:spPr>
        <p:txBody>
          <a:bodyPr wrap="none" rtlCol="0">
            <a:spAutoFit/>
          </a:bodyPr>
          <a:lstStyle/>
          <a:p>
            <a:r>
              <a:rPr lang="en-US" dirty="0">
                <a:latin typeface="Arial" pitchFamily="34" charset="0"/>
                <a:cs typeface="Arial" pitchFamily="34" charset="0"/>
              </a:rPr>
              <a:t>Yes</a:t>
            </a:r>
          </a:p>
        </p:txBody>
      </p:sp>
      <p:sp>
        <p:nvSpPr>
          <p:cNvPr id="25" name="TextBox 24"/>
          <p:cNvSpPr txBox="1"/>
          <p:nvPr/>
        </p:nvSpPr>
        <p:spPr>
          <a:xfrm>
            <a:off x="2743200" y="5181600"/>
            <a:ext cx="579005" cy="461665"/>
          </a:xfrm>
          <a:prstGeom prst="rect">
            <a:avLst/>
          </a:prstGeom>
          <a:noFill/>
        </p:spPr>
        <p:txBody>
          <a:bodyPr wrap="none" rtlCol="0">
            <a:spAutoFit/>
          </a:bodyPr>
          <a:lstStyle/>
          <a:p>
            <a:r>
              <a:rPr lang="en-US" dirty="0">
                <a:latin typeface="Arial" pitchFamily="34" charset="0"/>
                <a:cs typeface="Arial" pitchFamily="34" charset="0"/>
              </a:rPr>
              <a:t>No</a:t>
            </a:r>
          </a:p>
        </p:txBody>
      </p:sp>
      <p:sp>
        <p:nvSpPr>
          <p:cNvPr id="26" name="TextBox 25"/>
          <p:cNvSpPr txBox="1"/>
          <p:nvPr/>
        </p:nvSpPr>
        <p:spPr>
          <a:xfrm>
            <a:off x="5562601" y="5181600"/>
            <a:ext cx="2819400" cy="830997"/>
          </a:xfrm>
          <a:prstGeom prst="rect">
            <a:avLst/>
          </a:prstGeom>
          <a:noFill/>
        </p:spPr>
        <p:txBody>
          <a:bodyPr wrap="square" rtlCol="0">
            <a:spAutoFit/>
          </a:bodyPr>
          <a:lstStyle/>
          <a:p>
            <a:r>
              <a:rPr lang="en-US" dirty="0">
                <a:latin typeface="Arial" pitchFamily="34" charset="0"/>
                <a:cs typeface="Arial" pitchFamily="34" charset="0"/>
              </a:rPr>
              <a:t>Not an explanatory cross-sectional</a:t>
            </a:r>
          </a:p>
        </p:txBody>
      </p:sp>
      <p:cxnSp>
        <p:nvCxnSpPr>
          <p:cNvPr id="27" name="Straight Arrow Connector 26"/>
          <p:cNvCxnSpPr/>
          <p:nvPr/>
        </p:nvCxnSpPr>
        <p:spPr>
          <a:xfrm>
            <a:off x="3581400" y="5410200"/>
            <a:ext cx="18288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1066800" y="5562600"/>
            <a:ext cx="0" cy="3810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762000" y="6019800"/>
            <a:ext cx="5065810" cy="461665"/>
          </a:xfrm>
          <a:prstGeom prst="rect">
            <a:avLst/>
          </a:prstGeom>
          <a:noFill/>
        </p:spPr>
        <p:txBody>
          <a:bodyPr wrap="none" rtlCol="0">
            <a:spAutoFit/>
          </a:bodyPr>
          <a:lstStyle/>
          <a:p>
            <a:r>
              <a:rPr lang="en-US" dirty="0">
                <a:latin typeface="Arial" pitchFamily="34" charset="0"/>
                <a:cs typeface="Arial" pitchFamily="34" charset="0"/>
              </a:rPr>
              <a:t>Explanatory Cross-sectional Design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normAutofit fontScale="90000"/>
          </a:bodyPr>
          <a:lstStyle/>
          <a:p>
            <a:pPr eaLnBrk="1" hangingPunct="1"/>
            <a:r>
              <a:rPr lang="en-US" b="1" dirty="0"/>
              <a:t>Simple Cross-Sectional with Two or More Comparison Populations</a:t>
            </a:r>
          </a:p>
        </p:txBody>
      </p:sp>
      <p:sp>
        <p:nvSpPr>
          <p:cNvPr id="7171" name="Rectangle 4"/>
          <p:cNvSpPr>
            <a:spLocks noGrp="1" noChangeArrowheads="1"/>
          </p:cNvSpPr>
          <p:nvPr>
            <p:ph sz="half" idx="1"/>
          </p:nvPr>
        </p:nvSpPr>
        <p:spPr>
          <a:xfrm>
            <a:off x="685800" y="1524000"/>
            <a:ext cx="7924800" cy="2590800"/>
          </a:xfrm>
        </p:spPr>
        <p:txBody>
          <a:bodyPr>
            <a:normAutofit/>
          </a:bodyPr>
          <a:lstStyle/>
          <a:p>
            <a:r>
              <a:rPr lang="en-US" dirty="0"/>
              <a:t>2 or more </a:t>
            </a:r>
            <a:r>
              <a:rPr lang="en-US" b="1" i="1" dirty="0"/>
              <a:t>existing  </a:t>
            </a:r>
            <a:r>
              <a:rPr lang="en-US" dirty="0"/>
              <a:t>comparison populations</a:t>
            </a:r>
          </a:p>
          <a:p>
            <a:r>
              <a:rPr lang="en-US" dirty="0"/>
              <a:t>A single measurement at one point in time</a:t>
            </a:r>
          </a:p>
          <a:p>
            <a:pPr lvl="1" eaLnBrk="1" hangingPunct="1"/>
            <a:r>
              <a:rPr lang="en-US" dirty="0"/>
              <a:t>In the diagram P=population, RS=representative sample, M=measurement of variables</a:t>
            </a:r>
          </a:p>
        </p:txBody>
      </p:sp>
      <p:sp>
        <p:nvSpPr>
          <p:cNvPr id="7172" name="Text Box 6"/>
          <p:cNvSpPr txBox="1">
            <a:spLocks noChangeArrowheads="1"/>
          </p:cNvSpPr>
          <p:nvPr/>
        </p:nvSpPr>
        <p:spPr bwMode="auto">
          <a:xfrm>
            <a:off x="1600200" y="4191000"/>
            <a:ext cx="5867400" cy="1200329"/>
          </a:xfrm>
          <a:prstGeom prst="rect">
            <a:avLst/>
          </a:prstGeom>
          <a:noFill/>
          <a:ln w="9525">
            <a:solidFill>
              <a:schemeClr val="tx1"/>
            </a:solidFill>
            <a:miter lim="800000"/>
            <a:headEnd/>
            <a:tailEnd/>
          </a:ln>
        </p:spPr>
        <p:txBody>
          <a:bodyPr wrap="square">
            <a:spAutoFit/>
          </a:bodyPr>
          <a:lstStyle/>
          <a:p>
            <a:r>
              <a:rPr lang="en-US" b="1" dirty="0">
                <a:latin typeface="Arial" charset="0"/>
              </a:rPr>
              <a:t>Define P1	RS from P1		M1</a:t>
            </a:r>
          </a:p>
          <a:p>
            <a:r>
              <a:rPr lang="en-US" b="1" dirty="0">
                <a:latin typeface="Arial" charset="0"/>
              </a:rPr>
              <a:t>Define P2	RS from P2		M1</a:t>
            </a:r>
          </a:p>
          <a:p>
            <a:r>
              <a:rPr lang="en-US" b="1" dirty="0">
                <a:latin typeface="Arial" charset="0"/>
              </a:rPr>
              <a:t>Define P3	RS from P3		M1</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Example of Simple Design</a:t>
            </a:r>
          </a:p>
        </p:txBody>
      </p:sp>
      <p:sp>
        <p:nvSpPr>
          <p:cNvPr id="3" name="Content Placeholder 2"/>
          <p:cNvSpPr>
            <a:spLocks noGrp="1"/>
          </p:cNvSpPr>
          <p:nvPr>
            <p:ph idx="1"/>
          </p:nvPr>
        </p:nvSpPr>
        <p:spPr/>
        <p:txBody>
          <a:bodyPr>
            <a:normAutofit/>
          </a:bodyPr>
          <a:lstStyle/>
          <a:p>
            <a:r>
              <a:rPr lang="en-US" b="1" dirty="0"/>
              <a:t>Research question: </a:t>
            </a:r>
            <a:r>
              <a:rPr lang="en-US" dirty="0"/>
              <a:t>How does time between marriage and birth of first child affect marital satisfaction of women?</a:t>
            </a:r>
          </a:p>
          <a:p>
            <a:pPr lvl="1"/>
            <a:endParaRPr lang="en-US" b="1"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ickieLik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03EBDCC2DF60FD499507DF93444A93C5" ma:contentTypeVersion="13" ma:contentTypeDescription="Create a new document." ma:contentTypeScope="" ma:versionID="265c6668288dc381b251697f097f74e9">
  <xsd:schema xmlns:xsd="http://www.w3.org/2001/XMLSchema" xmlns:xs="http://www.w3.org/2001/XMLSchema" xmlns:p="http://schemas.microsoft.com/office/2006/metadata/properties" xmlns:ns3="20b6fba0-d806-4f6e-b283-ea9493823d3c" xmlns:ns4="876dbc0f-85f2-46fc-b263-9842c0d223ce" targetNamespace="http://schemas.microsoft.com/office/2006/metadata/properties" ma:root="true" ma:fieldsID="d9eed810cabacd7b16443dc4219d4652" ns3:_="" ns4:_="">
    <xsd:import namespace="20b6fba0-d806-4f6e-b283-ea9493823d3c"/>
    <xsd:import namespace="876dbc0f-85f2-46fc-b263-9842c0d223ce"/>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Location" minOccurs="0"/>
                <xsd:element ref="ns4:MediaServiceOCR"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0b6fba0-d806-4f6e-b283-ea9493823d3c"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76dbc0f-85f2-46fc-b263-9842c0d223ce"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internalName="MediaServiceAutoTags" ma:readOnly="true">
      <xsd:simpleType>
        <xsd:restriction base="dms:Text"/>
      </xsd:simpleType>
    </xsd:element>
    <xsd:element name="MediaServiceLocation" ma:index="15" nillable="true" ma:displayName="MediaServiceLocation" ma:internalName="MediaServiceLocation" ma:readOnly="true">
      <xsd:simpleType>
        <xsd:restriction base="dms:Text"/>
      </xsd:simpleType>
    </xsd:element>
    <xsd:element name="MediaServiceOCR" ma:index="16" nillable="true" ma:displayName="MediaServiceOCR"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15ED002-EE7B-4993-A22A-AC1E20200EB1}">
  <ds:schemaRefs>
    <ds:schemaRef ds:uri="http://schemas.microsoft.com/sharepoint/v3/contenttype/forms"/>
  </ds:schemaRefs>
</ds:datastoreItem>
</file>

<file path=customXml/itemProps2.xml><?xml version="1.0" encoding="utf-8"?>
<ds:datastoreItem xmlns:ds="http://schemas.openxmlformats.org/officeDocument/2006/customXml" ds:itemID="{6C0D1CC0-8250-4F13-BE80-671DEB1D68F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0b6fba0-d806-4f6e-b283-ea9493823d3c"/>
    <ds:schemaRef ds:uri="876dbc0f-85f2-46fc-b263-9842c0d223c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403A4E0-51CD-4A3A-A024-6DA3447A44CE}">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4564</TotalTime>
  <Words>1743</Words>
  <Application>Microsoft Office PowerPoint</Application>
  <PresentationFormat>On-screen Show (4:3)</PresentationFormat>
  <Paragraphs>117</Paragraphs>
  <Slides>23</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Times New Roman</vt:lpstr>
      <vt:lpstr>Office Theme</vt:lpstr>
      <vt:lpstr>Cross Sectional Designs</vt:lpstr>
      <vt:lpstr>Research Objective</vt:lpstr>
      <vt:lpstr>Type of Design</vt:lpstr>
      <vt:lpstr>Descriptive Cross-Sectionals</vt:lpstr>
      <vt:lpstr>Explanatory Cross-Sectionals</vt:lpstr>
      <vt:lpstr>Distinctive Features</vt:lpstr>
      <vt:lpstr>PowerPoint Presentation</vt:lpstr>
      <vt:lpstr>Simple Cross-Sectional with Two or More Comparison Populations</vt:lpstr>
      <vt:lpstr>Example of Simple Design</vt:lpstr>
      <vt:lpstr>Population &amp; Comparison Groups</vt:lpstr>
      <vt:lpstr>Hypotheses</vt:lpstr>
      <vt:lpstr>Sample &amp; Measure</vt:lpstr>
      <vt:lpstr>Analysis</vt:lpstr>
      <vt:lpstr>Cross-Sectional with Repeated Measures in Time</vt:lpstr>
      <vt:lpstr>Multiple Cohort Designs</vt:lpstr>
      <vt:lpstr>Multiple Measures with Cohorts</vt:lpstr>
      <vt:lpstr>Cross-Sectional Before &amp; After Some Event</vt:lpstr>
      <vt:lpstr>Example</vt:lpstr>
      <vt:lpstr>Sampling</vt:lpstr>
      <vt:lpstr>Describing the Sample</vt:lpstr>
      <vt:lpstr>What to Include</vt:lpstr>
      <vt:lpstr>Take Home Points</vt:lpstr>
      <vt:lpstr>PowerPoint Presentation</vt:lpstr>
    </vt:vector>
  </TitlesOfParts>
  <Company>UF/IFAS/FYCS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Cross Sectional Designs</dc:title>
  <dc:creator>Marilyn E. Swisher</dc:creator>
  <cp:lastModifiedBy>Swisher,Marilyn E</cp:lastModifiedBy>
  <cp:revision>34</cp:revision>
  <dcterms:created xsi:type="dcterms:W3CDTF">2003-10-17T21:23:45Z</dcterms:created>
  <dcterms:modified xsi:type="dcterms:W3CDTF">2020-11-16T18:37:26Z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0x01010003EBDCC2DF60FD499507DF93444A93C5</vt:lpwstr>
  </property>
</Properties>
</file>