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72" r:id="rId3"/>
    <p:sldId id="273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F544D-11C4-4A01-9C1E-381F6679E6C4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4B88D-85BA-4A31-916C-5292286AAE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DE4DFC-11BA-49C8-AE89-A4EC013C141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F98A96-0E24-4491-81BE-624FE2D5741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FBDCBB-B768-4051-AA8F-97C6BD40B98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022E5D-E780-45F7-B3F6-325802FE45C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E11D-9F7F-4061-85B7-5353277BF76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214-41A5-4ABC-99E5-5748D869F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E11D-9F7F-4061-85B7-5353277BF76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214-41A5-4ABC-99E5-5748D869F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E11D-9F7F-4061-85B7-5353277BF76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214-41A5-4ABC-99E5-5748D869F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E11D-9F7F-4061-85B7-5353277BF76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214-41A5-4ABC-99E5-5748D869F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E11D-9F7F-4061-85B7-5353277BF76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214-41A5-4ABC-99E5-5748D869F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E11D-9F7F-4061-85B7-5353277BF76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214-41A5-4ABC-99E5-5748D869F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E11D-9F7F-4061-85B7-5353277BF76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214-41A5-4ABC-99E5-5748D869F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E11D-9F7F-4061-85B7-5353277BF76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214-41A5-4ABC-99E5-5748D869F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E11D-9F7F-4061-85B7-5353277BF76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214-41A5-4ABC-99E5-5748D869F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E11D-9F7F-4061-85B7-5353277BF76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214-41A5-4ABC-99E5-5748D869F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E11D-9F7F-4061-85B7-5353277BF76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214-41A5-4ABC-99E5-5748D869F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FE11D-9F7F-4061-85B7-5353277BF76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FD214-41A5-4ABC-99E5-5748D869F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2514600"/>
          </a:xfrm>
        </p:spPr>
        <p:txBody>
          <a:bodyPr/>
          <a:lstStyle/>
          <a:p>
            <a:pPr eaLnBrk="1" hangingPunct="1"/>
            <a:r>
              <a:rPr lang="en-US" b="1" dirty="0" smtClean="0"/>
              <a:t>Quasi-Experiments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Subjects Embedded in Groups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There is a new set of experiential learning materials about environmental education for high school students.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You believe that this way of learning about the environment is more apt to produce change in behavior than traditional methods.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Things like recycling, turning off the lights, not letting the water run while you brush your teeth.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Your Subjects</a:t>
            </a:r>
          </a:p>
        </p:txBody>
      </p:sp>
      <p:sp>
        <p:nvSpPr>
          <p:cNvPr id="2765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You get three of seven science teachers in a school district to agree to try the new approach.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 other 4 will use the old approach.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Your test subjects are students in their classes.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You will measure behavior (how often they recycle, etc.) before and after the education, new or traditional.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The Problem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This looks just like a true pre-post measurement experiment.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 problem is that your test subjects, the students, come in </a:t>
            </a:r>
            <a:r>
              <a:rPr lang="en-US" b="1" smtClean="0"/>
              <a:t>groups</a:t>
            </a:r>
            <a:r>
              <a:rPr lang="en-US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You did </a:t>
            </a:r>
            <a:r>
              <a:rPr lang="en-US" b="1" smtClean="0"/>
              <a:t>not</a:t>
            </a:r>
            <a:r>
              <a:rPr lang="en-US" smtClean="0"/>
              <a:t> assign Student A to control and Student B to treatment.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2667000" y="2514600"/>
          <a:ext cx="3746500" cy="1422400"/>
        </p:xfrm>
        <a:graphic>
          <a:graphicData uri="http://schemas.openxmlformats.org/presentationml/2006/ole">
            <p:oleObj spid="_x0000_s2050" name="Drawing" r:id="rId3" imgW="3267000" imgH="1238400" progId="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/>
              <a:t>The Threat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The big problem with this design is that you cannot be really sure that the control and treatment groups are equivalent.</a:t>
            </a:r>
          </a:p>
          <a:p>
            <a:pPr lvl="1" eaLnBrk="1" hangingPunct="1"/>
            <a:r>
              <a:rPr lang="en-US" dirty="0" smtClean="0"/>
              <a:t>For example, what if the 3 teachers who agree to try the new approach are just better teachers and their students are therefore more motivated?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Key Concepts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What’s the same and what’s different between a true and a quasi-experiment.</a:t>
            </a:r>
            <a:endParaRPr lang="en-U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DIFFERENCE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Quasi-experiments differ from true experiments in only one way: there is </a:t>
            </a:r>
            <a:r>
              <a:rPr lang="en-US" b="1" dirty="0" smtClean="0"/>
              <a:t>no random assignment </a:t>
            </a:r>
            <a:r>
              <a:rPr lang="en-US" dirty="0" smtClean="0"/>
              <a:t>of individual participants to treatment and control groups.</a:t>
            </a:r>
          </a:p>
          <a:p>
            <a:r>
              <a:rPr lang="en-US" dirty="0" smtClean="0"/>
              <a:t>This makes it much harder to control non-treatment variance.</a:t>
            </a:r>
          </a:p>
          <a:p>
            <a:r>
              <a:rPr lang="en-US" dirty="0" smtClean="0"/>
              <a:t>It greatly increases threats to internal validity.</a:t>
            </a:r>
          </a:p>
          <a:p>
            <a:r>
              <a:rPr lang="en-US" dirty="0" smtClean="0"/>
              <a:t>It can also increase threats to external validity.</a:t>
            </a:r>
          </a:p>
          <a:p>
            <a:r>
              <a:rPr lang="en-US" dirty="0" smtClean="0"/>
              <a:t>It reduces explanatory power.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/>
          <a:lstStyle/>
          <a:p>
            <a:pPr eaLnBrk="1" hangingPunct="1"/>
            <a:r>
              <a:rPr lang="en-US" sz="3600" smtClean="0"/>
              <a:t>Research Objective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85800" y="1066800"/>
            <a:ext cx="7429500" cy="4838700"/>
            <a:chOff x="106413300" y="108318300"/>
            <a:chExt cx="7429500" cy="4838700"/>
          </a:xfrm>
        </p:grpSpPr>
        <p:sp>
          <p:nvSpPr>
            <p:cNvPr id="27652" name="AutoShape 4"/>
            <p:cNvSpPr>
              <a:spLocks noChangeArrowheads="1"/>
            </p:cNvSpPr>
            <p:nvPr/>
          </p:nvSpPr>
          <p:spPr bwMode="auto">
            <a:xfrm>
              <a:off x="108299250" y="109499400"/>
              <a:ext cx="3771900" cy="27432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0099FF">
                    <a:alpha val="67998"/>
                  </a:srgbClr>
                </a:gs>
                <a:gs pos="100000">
                  <a:srgbClr val="99CCFF">
                    <a:alpha val="39998"/>
                  </a:srgbClr>
                </a:gs>
              </a:gsLst>
              <a:path path="shape">
                <a:fillToRect l="50000" t="50000" r="50000" b="50000"/>
              </a:path>
            </a:gradFill>
            <a:ln w="9525" algn="in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27653" name="Text Box 5"/>
            <p:cNvSpPr txBox="1">
              <a:spLocks noChangeArrowheads="1"/>
            </p:cNvSpPr>
            <p:nvPr/>
          </p:nvSpPr>
          <p:spPr bwMode="auto">
            <a:xfrm>
              <a:off x="106413300" y="112471200"/>
              <a:ext cx="2400300" cy="6858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pPr algn="l"/>
              <a:r>
                <a:rPr lang="en-US" sz="2000">
                  <a:solidFill>
                    <a:srgbClr val="000000"/>
                  </a:solidFill>
                </a:rPr>
                <a:t>Show direct cause &amp; effect</a:t>
              </a:r>
              <a:endParaRPr lang="en-US" sz="1800" b="0"/>
            </a:p>
          </p:txBody>
        </p:sp>
        <p:sp>
          <p:nvSpPr>
            <p:cNvPr id="27654" name="Text Box 6"/>
            <p:cNvSpPr txBox="1">
              <a:spLocks noChangeArrowheads="1"/>
            </p:cNvSpPr>
            <p:nvPr/>
          </p:nvSpPr>
          <p:spPr bwMode="auto">
            <a:xfrm>
              <a:off x="108927900" y="108318300"/>
              <a:ext cx="2514600" cy="10668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pPr algn="l"/>
              <a:r>
                <a:rPr lang="en-US" sz="2000">
                  <a:solidFill>
                    <a:srgbClr val="000000"/>
                  </a:solidFill>
                </a:rPr>
                <a:t>Study relationships among variables for existing groups</a:t>
              </a:r>
              <a:endParaRPr lang="en-US" sz="1800" b="0"/>
            </a:p>
          </p:txBody>
        </p:sp>
        <p:sp>
          <p:nvSpPr>
            <p:cNvPr id="27655" name="Text Box 7"/>
            <p:cNvSpPr txBox="1">
              <a:spLocks noChangeArrowheads="1"/>
            </p:cNvSpPr>
            <p:nvPr/>
          </p:nvSpPr>
          <p:spPr bwMode="auto">
            <a:xfrm>
              <a:off x="111442500" y="112471200"/>
              <a:ext cx="2400300" cy="6858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pPr algn="l"/>
              <a:r>
                <a:rPr lang="en-US" sz="2000">
                  <a:solidFill>
                    <a:srgbClr val="000000"/>
                  </a:solidFill>
                </a:rPr>
                <a:t>Explain outcomes after the fact</a:t>
              </a:r>
              <a:endParaRPr lang="en-US" sz="1800" b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 of Design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90600" y="1524000"/>
            <a:ext cx="7429500" cy="4457700"/>
            <a:chOff x="106413300" y="108699300"/>
            <a:chExt cx="7429500" cy="4457700"/>
          </a:xfrm>
        </p:grpSpPr>
        <p:sp>
          <p:nvSpPr>
            <p:cNvPr id="26628" name="AutoShape 4"/>
            <p:cNvSpPr>
              <a:spLocks noChangeArrowheads="1"/>
            </p:cNvSpPr>
            <p:nvPr/>
          </p:nvSpPr>
          <p:spPr bwMode="auto">
            <a:xfrm>
              <a:off x="108299250" y="109499400"/>
              <a:ext cx="3771900" cy="27432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0099FF">
                    <a:alpha val="67998"/>
                  </a:srgbClr>
                </a:gs>
                <a:gs pos="100000">
                  <a:srgbClr val="99CCFF">
                    <a:alpha val="39998"/>
                  </a:srgbClr>
                </a:gs>
              </a:gsLst>
              <a:path path="shape">
                <a:fillToRect l="50000" t="50000" r="50000" b="50000"/>
              </a:path>
            </a:gradFill>
            <a:ln w="9525" algn="in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26629" name="Text Box 5"/>
            <p:cNvSpPr txBox="1">
              <a:spLocks noChangeArrowheads="1"/>
            </p:cNvSpPr>
            <p:nvPr/>
          </p:nvSpPr>
          <p:spPr bwMode="auto">
            <a:xfrm>
              <a:off x="106413300" y="112471200"/>
              <a:ext cx="2400300" cy="6858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pPr algn="l"/>
              <a:r>
                <a:rPr lang="en-US" sz="2000">
                  <a:solidFill>
                    <a:srgbClr val="000000"/>
                  </a:solidFill>
                </a:rPr>
                <a:t>True Experiment</a:t>
              </a:r>
            </a:p>
            <a:p>
              <a:pPr algn="l"/>
              <a:r>
                <a:rPr lang="en-US" sz="2000">
                  <a:solidFill>
                    <a:srgbClr val="000000"/>
                  </a:solidFill>
                </a:rPr>
                <a:t>Quasi-Experiment</a:t>
              </a:r>
              <a:endParaRPr lang="en-US" sz="1800" b="0"/>
            </a:p>
          </p:txBody>
        </p:sp>
        <p:sp>
          <p:nvSpPr>
            <p:cNvPr id="26630" name="Text Box 6"/>
            <p:cNvSpPr txBox="1">
              <a:spLocks noChangeArrowheads="1"/>
            </p:cNvSpPr>
            <p:nvPr/>
          </p:nvSpPr>
          <p:spPr bwMode="auto">
            <a:xfrm>
              <a:off x="108927900" y="108699300"/>
              <a:ext cx="2514600" cy="6858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pPr algn="l"/>
              <a:r>
                <a:rPr lang="en-US" sz="2000">
                  <a:solidFill>
                    <a:srgbClr val="000000"/>
                  </a:solidFill>
                </a:rPr>
                <a:t>Cross-Sectional</a:t>
              </a:r>
            </a:p>
            <a:p>
              <a:pPr algn="l"/>
              <a:r>
                <a:rPr lang="en-US" sz="2000">
                  <a:solidFill>
                    <a:srgbClr val="000000"/>
                  </a:solidFill>
                </a:rPr>
                <a:t>Longitudinal</a:t>
              </a:r>
              <a:endParaRPr lang="en-US" sz="1800" b="0"/>
            </a:p>
          </p:txBody>
        </p:sp>
        <p:sp>
          <p:nvSpPr>
            <p:cNvPr id="26631" name="Text Box 7"/>
            <p:cNvSpPr txBox="1">
              <a:spLocks noChangeArrowheads="1"/>
            </p:cNvSpPr>
            <p:nvPr/>
          </p:nvSpPr>
          <p:spPr bwMode="auto">
            <a:xfrm>
              <a:off x="110223300" y="112471200"/>
              <a:ext cx="3619500" cy="6858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pPr algn="l"/>
              <a:r>
                <a:rPr lang="en-US" sz="2000" dirty="0">
                  <a:solidFill>
                    <a:srgbClr val="000000"/>
                  </a:solidFill>
                </a:rPr>
                <a:t>Explanatory Case Study</a:t>
              </a:r>
            </a:p>
            <a:p>
              <a:pPr algn="l"/>
              <a:r>
                <a:rPr lang="en-US" sz="2000" dirty="0" smtClean="0">
                  <a:solidFill>
                    <a:srgbClr val="000000"/>
                  </a:solidFill>
                </a:rPr>
                <a:t>Exploratory Case </a:t>
              </a:r>
              <a:r>
                <a:rPr lang="en-US" sz="2000" dirty="0">
                  <a:solidFill>
                    <a:srgbClr val="000000"/>
                  </a:solidFill>
                </a:rPr>
                <a:t>Study</a:t>
              </a:r>
              <a:endParaRPr lang="en-US" sz="1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/>
              <a:t>What Are Quasi-Experiments?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Quasi-experiments are just like experiments except for one thing.</a:t>
            </a:r>
          </a:p>
          <a:p>
            <a:pPr eaLnBrk="1" hangingPunct="1"/>
            <a:r>
              <a:rPr lang="en-US" dirty="0" smtClean="0"/>
              <a:t>They </a:t>
            </a:r>
            <a:r>
              <a:rPr lang="en-US" b="1" dirty="0" smtClean="0"/>
              <a:t>violate</a:t>
            </a:r>
            <a:r>
              <a:rPr lang="en-US" dirty="0" smtClean="0"/>
              <a:t> the condition of random assignment of test subjects to treatment and control groups.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Why Do This?</a:t>
            </a:r>
          </a:p>
        </p:txBody>
      </p:sp>
      <p:sp>
        <p:nvSpPr>
          <p:cNvPr id="2355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There are two main reasons why researchers fail to achieve the random assignment assumption: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It is difficult or impossible to achieve random assignment because the participants are embedded in groups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Example: students in 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There are ethical reasons for assigning some participants to the treatment group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Example: potentially life-saving new drug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The Classic Experiment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eaLnBrk="1" hangingPunct="1"/>
            <a:r>
              <a:rPr lang="en-US" smtClean="0"/>
              <a:t>Select representative sample</a:t>
            </a:r>
          </a:p>
          <a:p>
            <a:pPr eaLnBrk="1" hangingPunct="1"/>
            <a:r>
              <a:rPr lang="en-US" smtClean="0"/>
              <a:t>Randomly assign to control and treatment groups</a:t>
            </a:r>
          </a:p>
          <a:p>
            <a:pPr eaLnBrk="1" hangingPunct="1"/>
            <a:r>
              <a:rPr lang="en-US" smtClean="0"/>
              <a:t>Measure the outcome (dependent) variable for both groups</a:t>
            </a:r>
          </a:p>
          <a:p>
            <a:pPr eaLnBrk="1" hangingPunct="1"/>
            <a:r>
              <a:rPr lang="en-US" smtClean="0"/>
              <a:t>Do something to the treatment group</a:t>
            </a:r>
          </a:p>
          <a:p>
            <a:pPr eaLnBrk="1" hangingPunct="1"/>
            <a:r>
              <a:rPr lang="en-US" smtClean="0"/>
              <a:t>Measure the outcome variable again for both groups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True Experiment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838200" y="1360488"/>
          <a:ext cx="7391400" cy="5199062"/>
        </p:xfrm>
        <a:graphic>
          <a:graphicData uri="http://schemas.openxmlformats.org/presentationml/2006/ole">
            <p:oleObj spid="_x0000_s1026" name="Drawing" r:id="rId4" imgW="8896320" imgH="62578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Quasi-Experiment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2819400"/>
            <a:ext cx="81534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latin typeface="+mj-lt"/>
              </a:rPr>
              <a:t>Did you ASSIGN test subjects to treatment &amp; control groups </a:t>
            </a:r>
            <a:r>
              <a:rPr lang="en-US" b="1" dirty="0" smtClean="0">
                <a:latin typeface="+mj-lt"/>
              </a:rPr>
              <a:t>NON-randomly</a:t>
            </a:r>
            <a:r>
              <a:rPr lang="en-US" b="1" dirty="0">
                <a:latin typeface="+mj-lt"/>
              </a:rPr>
              <a:t>?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200" y="1371600"/>
            <a:ext cx="81534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latin typeface="+mj-lt"/>
              </a:rPr>
              <a:t>Did you select a representative sample of test cases from a single homogeneous population?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" y="4343400"/>
            <a:ext cx="81534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latin typeface="+mj-lt"/>
              </a:rPr>
              <a:t>Did you then do something to treatment groups that you did not do to the control group?</a:t>
            </a: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895600" y="2209800"/>
            <a:ext cx="5656262" cy="461964"/>
            <a:chOff x="2895513" y="2209800"/>
            <a:chExt cx="5655920" cy="461666"/>
          </a:xfrm>
        </p:grpSpPr>
        <p:sp>
          <p:nvSpPr>
            <p:cNvPr id="13" name="TextBox 12"/>
            <p:cNvSpPr txBox="1"/>
            <p:nvPr/>
          </p:nvSpPr>
          <p:spPr>
            <a:xfrm>
              <a:off x="5181374" y="2209800"/>
              <a:ext cx="3370059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latin typeface="+mj-lt"/>
                </a:rPr>
                <a:t>Not a quasi-experiment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505075" y="2362102"/>
              <a:ext cx="137151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2895513" y="2209801"/>
              <a:ext cx="579403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latin typeface="+mj-lt"/>
                </a:rPr>
                <a:t>No</a:t>
              </a:r>
            </a:p>
          </p:txBody>
        </p:sp>
      </p:grp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2819400" y="3657600"/>
            <a:ext cx="5732463" cy="461964"/>
            <a:chOff x="2819317" y="2209800"/>
            <a:chExt cx="5732116" cy="461666"/>
          </a:xfrm>
        </p:grpSpPr>
        <p:sp>
          <p:nvSpPr>
            <p:cNvPr id="43" name="TextBox 42"/>
            <p:cNvSpPr txBox="1"/>
            <p:nvPr/>
          </p:nvSpPr>
          <p:spPr>
            <a:xfrm>
              <a:off x="5181374" y="2209800"/>
              <a:ext cx="3370059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latin typeface="+mj-lt"/>
                </a:rPr>
                <a:t>Not a quasi-experiment</a:t>
              </a: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>
              <a:off x="3505075" y="2362102"/>
              <a:ext cx="137151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819317" y="2209801"/>
              <a:ext cx="579403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latin typeface="+mj-lt"/>
                </a:rPr>
                <a:t>No</a:t>
              </a:r>
            </a:p>
          </p:txBody>
        </p:sp>
      </p:grp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2971800" y="5334000"/>
            <a:ext cx="5580063" cy="461963"/>
            <a:chOff x="2971708" y="2209800"/>
            <a:chExt cx="5579725" cy="461665"/>
          </a:xfrm>
        </p:grpSpPr>
        <p:sp>
          <p:nvSpPr>
            <p:cNvPr id="47" name="TextBox 46"/>
            <p:cNvSpPr txBox="1"/>
            <p:nvPr/>
          </p:nvSpPr>
          <p:spPr>
            <a:xfrm>
              <a:off x="5181374" y="2209800"/>
              <a:ext cx="3370059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latin typeface="+mj-lt"/>
                </a:rPr>
                <a:t>Not a quasi-experiment</a:t>
              </a:r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>
              <a:off x="3657466" y="2362102"/>
              <a:ext cx="121912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2971708" y="2209800"/>
              <a:ext cx="579403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latin typeface="+mj-lt"/>
                </a:rPr>
                <a:t>No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838200" y="5943600"/>
            <a:ext cx="8001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latin typeface="+mj-lt"/>
              </a:rPr>
              <a:t>YES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rot="5400000">
            <a:off x="839787" y="5561013"/>
            <a:ext cx="762000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590800" y="5943600"/>
            <a:ext cx="26495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latin typeface="+mj-lt"/>
              </a:rPr>
              <a:t>Quasi-Experiment</a:t>
            </a:r>
          </a:p>
        </p:txBody>
      </p:sp>
      <p:cxnSp>
        <p:nvCxnSpPr>
          <p:cNvPr id="55" name="Straight Arrow Connector 54"/>
          <p:cNvCxnSpPr>
            <a:endCxn id="53" idx="1"/>
          </p:cNvCxnSpPr>
          <p:nvPr/>
        </p:nvCxnSpPr>
        <p:spPr>
          <a:xfrm>
            <a:off x="1752600" y="6172200"/>
            <a:ext cx="838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62000" y="220980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YES</a:t>
            </a:r>
            <a:endParaRPr lang="en-US" b="1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2000" y="373380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YES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/>
              <a:t>Non-Equivalent Group Designs</a:t>
            </a:r>
          </a:p>
        </p:txBody>
      </p:sp>
      <p:sp>
        <p:nvSpPr>
          <p:cNvPr id="2560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One of the most common reasons for going to a quasi-experiment is that your potential test subjects are naturally embedded in some larger groups.</a:t>
            </a:r>
          </a:p>
          <a:p>
            <a:pPr lvl="1" eaLnBrk="1" hangingPunct="1"/>
            <a:r>
              <a:rPr lang="en-US" dirty="0" smtClean="0"/>
              <a:t>Students in classes</a:t>
            </a:r>
          </a:p>
          <a:p>
            <a:pPr lvl="1" eaLnBrk="1" hangingPunct="1"/>
            <a:r>
              <a:rPr lang="en-US" dirty="0" smtClean="0"/>
              <a:t>Hospital patients in wards</a:t>
            </a:r>
          </a:p>
          <a:p>
            <a:pPr lvl="1" eaLnBrk="1" hangingPunct="1"/>
            <a:r>
              <a:rPr lang="en-US" dirty="0" smtClean="0"/>
              <a:t>Participants in an intervention program</a:t>
            </a:r>
          </a:p>
          <a:p>
            <a:pPr lvl="1" eaLnBrk="1" hangingPunct="1"/>
            <a:r>
              <a:rPr lang="en-US" dirty="0" smtClean="0"/>
              <a:t>Monkeys in troops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559</Words>
  <Application>Microsoft Office PowerPoint</Application>
  <PresentationFormat>On-screen Show (4:3)</PresentationFormat>
  <Paragraphs>79</Paragraphs>
  <Slides>15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Drawing</vt:lpstr>
      <vt:lpstr>Quasi-Experiments</vt:lpstr>
      <vt:lpstr>Research Objective</vt:lpstr>
      <vt:lpstr>Type of Design</vt:lpstr>
      <vt:lpstr>What Are Quasi-Experiments?</vt:lpstr>
      <vt:lpstr>Why Do This?</vt:lpstr>
      <vt:lpstr>The Classic Experiment</vt:lpstr>
      <vt:lpstr>True Experiment</vt:lpstr>
      <vt:lpstr>Quasi-Experiment</vt:lpstr>
      <vt:lpstr>Non-Equivalent Group Designs</vt:lpstr>
      <vt:lpstr>Subjects Embedded in Groups</vt:lpstr>
      <vt:lpstr>Your Subjects</vt:lpstr>
      <vt:lpstr>The Problem</vt:lpstr>
      <vt:lpstr>The Threat</vt:lpstr>
      <vt:lpstr>Key Concepts</vt:lpstr>
      <vt:lpstr>The DIFFERENCE</vt:lpstr>
    </vt:vector>
  </TitlesOfParts>
  <Company>UF/IFAS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Quasi-Experiments</dc:title>
  <dc:creator>Marilyn Elaine Swisher</dc:creator>
  <cp:lastModifiedBy>Marilyn Elaine Swisher</cp:lastModifiedBy>
  <cp:revision>3</cp:revision>
  <dcterms:created xsi:type="dcterms:W3CDTF">2012-07-30T20:57:58Z</dcterms:created>
  <dcterms:modified xsi:type="dcterms:W3CDTF">2012-08-08T22:48:12Z</dcterms:modified>
</cp:coreProperties>
</file>