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3" r:id="rId2"/>
    <p:sldId id="262" r:id="rId3"/>
    <p:sldId id="261" r:id="rId4"/>
    <p:sldId id="260" r:id="rId5"/>
    <p:sldId id="265" r:id="rId6"/>
    <p:sldId id="264" r:id="rId7"/>
    <p:sldId id="257" r:id="rId8"/>
    <p:sldId id="266" r:id="rId9"/>
    <p:sldId id="267" r:id="rId10"/>
    <p:sldId id="270" r:id="rId11"/>
    <p:sldId id="271" r:id="rId12"/>
    <p:sldId id="272" r:id="rId13"/>
    <p:sldId id="268" r:id="rId14"/>
    <p:sldId id="269" r:id="rId15"/>
    <p:sldId id="263" r:id="rId16"/>
    <p:sldId id="258" r:id="rId17"/>
    <p:sldId id="274" r:id="rId18"/>
    <p:sldId id="275" r:id="rId19"/>
    <p:sldId id="25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3E13B7-EF41-4F89-8530-1C35CCBB441A}" type="datetimeFigureOut">
              <a:rPr lang="en-US" smtClean="0"/>
              <a:pPr/>
              <a:t>8/8/2012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66AAA2-84EE-4065-8C08-35EC005B16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EDE4DFC-11BA-49C8-AE89-A4EC013C141C}" type="slidenum">
              <a:rPr lang="en-US" smtClean="0"/>
              <a:pPr/>
              <a:t>2</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28F98A96-0E24-4491-81BE-624FE2D57410}" type="slidenum">
              <a:rPr lang="en-US" smtClean="0"/>
              <a:pPr/>
              <a:t>3</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EF20448D-0AC9-4857-80EE-EC1FE5C133BA}" type="slidenum">
              <a:rPr lang="en-US" smtClean="0"/>
              <a:pPr/>
              <a:t>4</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D50B5C64-9C2D-491A-92D7-B6397B0A9A61}" type="slidenum">
              <a:rPr lang="en-US" smtClean="0"/>
              <a:pPr/>
              <a:t>15</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DAE64BB-3C45-481E-8511-6DC7CC55D4FC}" type="slidenum">
              <a:rPr lang="en-US" smtClean="0"/>
              <a:pPr/>
              <a:t>16</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3AC6BA74-0EE9-4C10-83B8-41C28C43F20C}" type="slidenum">
              <a:rPr lang="en-US" smtClean="0"/>
              <a:pPr/>
              <a:t>19</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57500A-EF9D-4B93-A01A-A4EAE32211B3}" type="datetimeFigureOut">
              <a:rPr lang="en-US" smtClean="0"/>
              <a:pPr/>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7500A-EF9D-4B93-A01A-A4EAE32211B3}" type="datetimeFigureOut">
              <a:rPr lang="en-US" smtClean="0"/>
              <a:pPr/>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7500A-EF9D-4B93-A01A-A4EAE32211B3}" type="datetimeFigureOut">
              <a:rPr lang="en-US" smtClean="0"/>
              <a:pPr/>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7500A-EF9D-4B93-A01A-A4EAE32211B3}" type="datetimeFigureOut">
              <a:rPr lang="en-US" smtClean="0"/>
              <a:pPr/>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57500A-EF9D-4B93-A01A-A4EAE32211B3}" type="datetimeFigureOut">
              <a:rPr lang="en-US" smtClean="0"/>
              <a:pPr/>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57500A-EF9D-4B93-A01A-A4EAE32211B3}" type="datetimeFigureOut">
              <a:rPr lang="en-US" smtClean="0"/>
              <a:pPr/>
              <a:t>8/8/2012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57500A-EF9D-4B93-A01A-A4EAE32211B3}" type="datetimeFigureOut">
              <a:rPr lang="en-US" smtClean="0"/>
              <a:pPr/>
              <a:t>8/8/2012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57500A-EF9D-4B93-A01A-A4EAE32211B3}" type="datetimeFigureOut">
              <a:rPr lang="en-US" smtClean="0"/>
              <a:pPr/>
              <a:t>8/8/2012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7500A-EF9D-4B93-A01A-A4EAE32211B3}" type="datetimeFigureOut">
              <a:rPr lang="en-US" smtClean="0"/>
              <a:pPr/>
              <a:t>8/8/2012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57500A-EF9D-4B93-A01A-A4EAE32211B3}" type="datetimeFigureOut">
              <a:rPr lang="en-US" smtClean="0"/>
              <a:pPr/>
              <a:t>8/8/2012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57500A-EF9D-4B93-A01A-A4EAE32211B3}" type="datetimeFigureOut">
              <a:rPr lang="en-US" smtClean="0"/>
              <a:pPr/>
              <a:t>8/8/2012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D6E9C-6DB1-4AE3-9612-EFD79D9E67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7500A-EF9D-4B93-A01A-A4EAE32211B3}" type="datetimeFigureOut">
              <a:rPr lang="en-US" smtClean="0"/>
              <a:pPr/>
              <a:t>8/8/2012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D6E9C-6DB1-4AE3-9612-EFD79D9E67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Requirements of</a:t>
            </a:r>
            <a:br>
              <a:rPr lang="en-US" b="1" dirty="0" smtClean="0"/>
            </a:br>
            <a:r>
              <a:rPr lang="en-US" b="1" dirty="0" smtClean="0"/>
              <a:t>True Experiments</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Random Assignment</a:t>
            </a:r>
            <a:endParaRPr lang="en-US" b="1" dirty="0"/>
          </a:p>
        </p:txBody>
      </p:sp>
      <p:sp>
        <p:nvSpPr>
          <p:cNvPr id="3" name="Content Placeholder 2"/>
          <p:cNvSpPr>
            <a:spLocks noGrp="1"/>
          </p:cNvSpPr>
          <p:nvPr>
            <p:ph idx="1"/>
          </p:nvPr>
        </p:nvSpPr>
        <p:spPr>
          <a:xfrm>
            <a:off x="457200" y="1066800"/>
            <a:ext cx="8229600" cy="5059363"/>
          </a:xfrm>
        </p:spPr>
        <p:txBody>
          <a:bodyPr>
            <a:normAutofit/>
          </a:bodyPr>
          <a:lstStyle/>
          <a:p>
            <a:r>
              <a:rPr lang="en-US" dirty="0" smtClean="0"/>
              <a:t>Even with screening, people are not clones. They differ in many ways and we cannot even identify, much less eliminate, all of their characteristics that might affect the outcome of an experiment.</a:t>
            </a:r>
          </a:p>
          <a:p>
            <a:r>
              <a:rPr lang="en-US" dirty="0" smtClean="0"/>
              <a:t>True experiments therefore depend on </a:t>
            </a:r>
            <a:r>
              <a:rPr lang="en-US" b="1" i="1" dirty="0" smtClean="0"/>
              <a:t>random assignment</a:t>
            </a:r>
            <a:r>
              <a:rPr lang="en-US" dirty="0" smtClean="0"/>
              <a:t> to treatment and control groups.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Random Assignment Vs.</a:t>
            </a:r>
            <a:br>
              <a:rPr lang="en-US" b="1" dirty="0" smtClean="0"/>
            </a:br>
            <a:r>
              <a:rPr lang="en-US" b="1" dirty="0" smtClean="0"/>
              <a:t>Random Selection</a:t>
            </a:r>
            <a:endParaRPr lang="en-US" b="1" dirty="0"/>
          </a:p>
        </p:txBody>
      </p:sp>
      <p:sp>
        <p:nvSpPr>
          <p:cNvPr id="3" name="Content Placeholder 2"/>
          <p:cNvSpPr>
            <a:spLocks noGrp="1"/>
          </p:cNvSpPr>
          <p:nvPr>
            <p:ph idx="1"/>
          </p:nvPr>
        </p:nvSpPr>
        <p:spPr/>
        <p:txBody>
          <a:bodyPr>
            <a:normAutofit/>
          </a:bodyPr>
          <a:lstStyle/>
          <a:p>
            <a:r>
              <a:rPr lang="en-US" dirty="0" smtClean="0"/>
              <a:t>Random assignment and random selection are not the same thing. </a:t>
            </a:r>
          </a:p>
          <a:p>
            <a:r>
              <a:rPr lang="en-US" dirty="0" smtClean="0"/>
              <a:t>Random selection refers to how we select the sample. </a:t>
            </a:r>
          </a:p>
          <a:p>
            <a:r>
              <a:rPr lang="en-US" dirty="0" smtClean="0"/>
              <a:t>Random assignment refers to how we assign participants to the treatment and control groups.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 Samples for Experiments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Many true experiments do not use random selection. Volunteer samples are commonly used.</a:t>
            </a:r>
          </a:p>
          <a:p>
            <a:r>
              <a:rPr lang="en-US" dirty="0" smtClean="0"/>
              <a:t>This is because we will </a:t>
            </a:r>
            <a:r>
              <a:rPr lang="en-US" b="1" i="1" dirty="0" smtClean="0"/>
              <a:t>do something</a:t>
            </a:r>
            <a:r>
              <a:rPr lang="en-US" dirty="0" smtClean="0"/>
              <a:t> to the control group. Ethics often requires that they volunteer to have this done to them.</a:t>
            </a:r>
          </a:p>
          <a:p>
            <a:r>
              <a:rPr lang="en-US" dirty="0" smtClean="0"/>
              <a:t>Once selected, they may or may not get the treatment. They are </a:t>
            </a:r>
            <a:r>
              <a:rPr lang="en-US" b="1" i="1" dirty="0" smtClean="0"/>
              <a:t>randomly assigned</a:t>
            </a:r>
            <a:r>
              <a:rPr lang="en-US" dirty="0" smtClean="0"/>
              <a:t> to treatment versus control.</a:t>
            </a:r>
          </a:p>
          <a:p>
            <a:r>
              <a:rPr lang="en-US" dirty="0" smtClean="0"/>
              <a:t>All participants must understand that they may or may not get the treatment.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vs. Control</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The true experiment requires that the researcher (or someone s/he hires or some program) actually does something to one group (treatment) and does </a:t>
            </a:r>
            <a:r>
              <a:rPr lang="en-US" b="1" i="1" dirty="0" smtClean="0"/>
              <a:t>nothing or a traditional “tried and tested” intervention</a:t>
            </a:r>
            <a:r>
              <a:rPr lang="en-US" dirty="0" smtClean="0"/>
              <a:t> to the control group.</a:t>
            </a:r>
          </a:p>
          <a:p>
            <a:r>
              <a:rPr lang="en-US" dirty="0" smtClean="0"/>
              <a:t>This is more than just asking questions. It is an intervention that we hypothesize will change the person. This could be an educational program, a mentoring program, counseling.</a:t>
            </a:r>
          </a:p>
          <a:p>
            <a:r>
              <a:rPr lang="en-US" dirty="0" smtClean="0"/>
              <a:t>The point is, you must “poke” the treatment group and “not poke” the control group.</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Ethics &amp; the Control Group</a:t>
            </a:r>
            <a:endParaRPr lang="en-US" b="1"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smtClean="0"/>
              <a:t>Ethics require (in the form of IRB approval) that we do </a:t>
            </a:r>
            <a:r>
              <a:rPr lang="en-US" b="1" i="1" dirty="0" smtClean="0"/>
              <a:t>something</a:t>
            </a:r>
            <a:r>
              <a:rPr lang="en-US" dirty="0" smtClean="0"/>
              <a:t> for the control group when the condition the participants have is harmful to them. We can’t just say “tough luck, no treatment for you.” </a:t>
            </a:r>
          </a:p>
          <a:p>
            <a:r>
              <a:rPr lang="en-US" dirty="0" smtClean="0"/>
              <a:t>In most cases, we therefore give the control group a traditional (already tried) or less intensive intervention.</a:t>
            </a:r>
          </a:p>
          <a:p>
            <a:r>
              <a:rPr lang="en-US" dirty="0" smtClean="0"/>
              <a:t>We might give the adolescent females in the control group a set of written materials about how to improve self-esteem, for example. This would be a “less intensive” intervention than our mentoring program.</a:t>
            </a:r>
          </a:p>
          <a:p>
            <a:r>
              <a:rPr lang="en-US" dirty="0" smtClean="0"/>
              <a:t>There are designs, like the switching replications design, that do ensure that all participants eventually get the treatment. See the “cheat sheet” and de </a:t>
            </a:r>
            <a:r>
              <a:rPr lang="en-US" dirty="0" err="1" smtClean="0"/>
              <a:t>Vaus</a:t>
            </a:r>
            <a:r>
              <a:rPr lang="en-US" dirty="0" smtClean="0"/>
              <a:t>’ discussion of types of experiments.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485775" y="457200"/>
          <a:ext cx="8172450" cy="5943600"/>
        </p:xfrm>
        <a:graphic>
          <a:graphicData uri="http://schemas.openxmlformats.org/presentationml/2006/ole">
            <p:oleObj spid="_x0000_s2050" name="Drawing" r:id="rId4" imgW="8172360" imgH="594360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85800" y="457200"/>
            <a:ext cx="7772400" cy="685800"/>
          </a:xfrm>
        </p:spPr>
        <p:txBody>
          <a:bodyPr>
            <a:normAutofit fontScale="90000"/>
          </a:bodyPr>
          <a:lstStyle/>
          <a:p>
            <a:pPr eaLnBrk="1" hangingPunct="1"/>
            <a:r>
              <a:rPr lang="en-US" b="1" dirty="0" smtClean="0"/>
              <a:t>True Experiments</a:t>
            </a:r>
          </a:p>
        </p:txBody>
      </p:sp>
      <p:graphicFrame>
        <p:nvGraphicFramePr>
          <p:cNvPr id="2050" name="Object 3"/>
          <p:cNvGraphicFramePr>
            <a:graphicFrameLocks noChangeAspect="1"/>
          </p:cNvGraphicFramePr>
          <p:nvPr/>
        </p:nvGraphicFramePr>
        <p:xfrm>
          <a:off x="838200" y="1360488"/>
          <a:ext cx="7391400" cy="5199062"/>
        </p:xfrm>
        <a:graphic>
          <a:graphicData uri="http://schemas.openxmlformats.org/presentationml/2006/ole">
            <p:oleObj spid="_x0000_s1026" name="Drawing" r:id="rId4" imgW="8896320" imgH="6257880" progId="">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Analysis of True Experiments</a:t>
            </a:r>
            <a:endParaRPr lang="en-US" b="1" dirty="0"/>
          </a:p>
        </p:txBody>
      </p:sp>
      <p:sp>
        <p:nvSpPr>
          <p:cNvPr id="3" name="Content Placeholder 2"/>
          <p:cNvSpPr>
            <a:spLocks noGrp="1"/>
          </p:cNvSpPr>
          <p:nvPr>
            <p:ph idx="1"/>
          </p:nvPr>
        </p:nvSpPr>
        <p:spPr>
          <a:xfrm>
            <a:off x="457200" y="1143000"/>
            <a:ext cx="8229600" cy="4953000"/>
          </a:xfrm>
        </p:spPr>
        <p:txBody>
          <a:bodyPr>
            <a:normAutofit/>
          </a:bodyPr>
          <a:lstStyle/>
          <a:p>
            <a:r>
              <a:rPr lang="en-US" dirty="0" smtClean="0"/>
              <a:t>The true experiment answers the question: “Is there a difference in the </a:t>
            </a:r>
            <a:r>
              <a:rPr lang="en-US" b="1" i="1" dirty="0" smtClean="0"/>
              <a:t>average</a:t>
            </a:r>
            <a:r>
              <a:rPr lang="en-US" dirty="0" smtClean="0"/>
              <a:t> performance of participants in the treatment and control groups?” </a:t>
            </a:r>
          </a:p>
          <a:p>
            <a:r>
              <a:rPr lang="en-US" dirty="0" smtClean="0"/>
              <a:t>The form of the research question tends to dictate the type of data collected and the types of analyses used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Data &amp; Analyses</a:t>
            </a:r>
            <a:endParaRPr lang="en-US" b="1"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Average implies interval data or at least ordinal data.</a:t>
            </a:r>
          </a:p>
          <a:p>
            <a:r>
              <a:rPr lang="en-US" dirty="0" smtClean="0"/>
              <a:t>The most common analyses are t-tests, the Mann-Whitney U test, ANOVA, and the </a:t>
            </a:r>
            <a:r>
              <a:rPr lang="en-US" dirty="0" err="1" smtClean="0"/>
              <a:t>Kruskal</a:t>
            </a:r>
            <a:r>
              <a:rPr lang="en-US" dirty="0" smtClean="0"/>
              <a:t>-Wallis test because these tests allow us to compare the differences in </a:t>
            </a:r>
            <a:r>
              <a:rPr lang="en-US" b="1" i="1" dirty="0" smtClean="0"/>
              <a:t>average</a:t>
            </a:r>
            <a:r>
              <a:rPr lang="en-US" dirty="0" smtClean="0"/>
              <a:t> post-test scores (or, more commonly average change from pre- to post-test score) between two or more groups (treatment and control).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609600"/>
          </a:xfrm>
        </p:spPr>
        <p:txBody>
          <a:bodyPr>
            <a:normAutofit fontScale="90000"/>
          </a:bodyPr>
          <a:lstStyle/>
          <a:p>
            <a:pPr eaLnBrk="1" hangingPunct="1"/>
            <a:r>
              <a:rPr lang="en-US" b="1" dirty="0" smtClean="0"/>
              <a:t>The Classic Experiment</a:t>
            </a:r>
          </a:p>
        </p:txBody>
      </p:sp>
      <p:sp>
        <p:nvSpPr>
          <p:cNvPr id="30723" name="Rectangle 3"/>
          <p:cNvSpPr>
            <a:spLocks noGrp="1" noChangeArrowheads="1"/>
          </p:cNvSpPr>
          <p:nvPr>
            <p:ph type="body" idx="1"/>
          </p:nvPr>
        </p:nvSpPr>
        <p:spPr>
          <a:xfrm>
            <a:off x="685800" y="1371600"/>
            <a:ext cx="7772400" cy="4724400"/>
          </a:xfrm>
        </p:spPr>
        <p:txBody>
          <a:bodyPr>
            <a:normAutofit lnSpcReduction="10000"/>
          </a:bodyPr>
          <a:lstStyle/>
          <a:p>
            <a:pPr eaLnBrk="1" hangingPunct="1"/>
            <a:r>
              <a:rPr lang="en-US" dirty="0" smtClean="0"/>
              <a:t>Select representative, homogeneous sample</a:t>
            </a:r>
          </a:p>
          <a:p>
            <a:pPr eaLnBrk="1" hangingPunct="1"/>
            <a:r>
              <a:rPr lang="en-US" dirty="0" smtClean="0"/>
              <a:t>Randomly assign to control and treatment groups</a:t>
            </a:r>
          </a:p>
          <a:p>
            <a:pPr eaLnBrk="1" hangingPunct="1"/>
            <a:r>
              <a:rPr lang="en-US" dirty="0" smtClean="0"/>
              <a:t>Measure the outcome (dependent) variable for both groups</a:t>
            </a:r>
          </a:p>
          <a:p>
            <a:pPr eaLnBrk="1" hangingPunct="1"/>
            <a:r>
              <a:rPr lang="en-US" dirty="0" smtClean="0"/>
              <a:t>Do something to the treatment group</a:t>
            </a:r>
          </a:p>
          <a:p>
            <a:pPr eaLnBrk="1" hangingPunct="1"/>
            <a:r>
              <a:rPr lang="en-US" dirty="0" smtClean="0"/>
              <a:t>Measure the outcome variable again for both groups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685800"/>
          </a:xfrm>
        </p:spPr>
        <p:txBody>
          <a:bodyPr/>
          <a:lstStyle/>
          <a:p>
            <a:pPr eaLnBrk="1" hangingPunct="1"/>
            <a:r>
              <a:rPr lang="en-US" sz="3600" smtClean="0"/>
              <a:t>Research Objective</a:t>
            </a:r>
          </a:p>
        </p:txBody>
      </p:sp>
      <p:grpSp>
        <p:nvGrpSpPr>
          <p:cNvPr id="2" name="Group 3"/>
          <p:cNvGrpSpPr>
            <a:grpSpLocks/>
          </p:cNvGrpSpPr>
          <p:nvPr/>
        </p:nvGrpSpPr>
        <p:grpSpPr bwMode="auto">
          <a:xfrm>
            <a:off x="685800" y="1066800"/>
            <a:ext cx="7429500" cy="4838700"/>
            <a:chOff x="106413300" y="108318300"/>
            <a:chExt cx="7429500" cy="4838700"/>
          </a:xfrm>
        </p:grpSpPr>
        <p:sp>
          <p:nvSpPr>
            <p:cNvPr id="27652" name="AutoShape 4"/>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p>
              <a:endParaRPr lang="en-US"/>
            </a:p>
          </p:txBody>
        </p:sp>
        <p:sp>
          <p:nvSpPr>
            <p:cNvPr id="27653" name="Text Box 5"/>
            <p:cNvSpPr txBox="1">
              <a:spLocks noChangeArrowheads="1"/>
            </p:cNvSpPr>
            <p:nvPr/>
          </p:nvSpPr>
          <p:spPr bwMode="auto">
            <a:xfrm>
              <a:off x="1064133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Show direct cause &amp; effect</a:t>
              </a:r>
              <a:endParaRPr lang="en-US" sz="1800" b="0"/>
            </a:p>
          </p:txBody>
        </p:sp>
        <p:sp>
          <p:nvSpPr>
            <p:cNvPr id="27654" name="Text Box 6"/>
            <p:cNvSpPr txBox="1">
              <a:spLocks noChangeArrowheads="1"/>
            </p:cNvSpPr>
            <p:nvPr/>
          </p:nvSpPr>
          <p:spPr bwMode="auto">
            <a:xfrm>
              <a:off x="108927900" y="108318300"/>
              <a:ext cx="2514600" cy="1066800"/>
            </a:xfrm>
            <a:prstGeom prst="rect">
              <a:avLst/>
            </a:prstGeom>
            <a:noFill/>
            <a:ln w="9525" algn="in">
              <a:noFill/>
              <a:miter lim="800000"/>
              <a:headEnd/>
              <a:tailEnd/>
            </a:ln>
          </p:spPr>
          <p:txBody>
            <a:bodyPr lIns="36576" tIns="36576" rIns="36576" bIns="36576"/>
            <a:lstStyle/>
            <a:p>
              <a:pPr algn="l"/>
              <a:r>
                <a:rPr lang="en-US" sz="2000">
                  <a:solidFill>
                    <a:srgbClr val="000000"/>
                  </a:solidFill>
                </a:rPr>
                <a:t>Study relationships among variables for existing groups</a:t>
              </a:r>
              <a:endParaRPr lang="en-US" sz="1800" b="0"/>
            </a:p>
          </p:txBody>
        </p:sp>
        <p:sp>
          <p:nvSpPr>
            <p:cNvPr id="27655" name="Text Box 7"/>
            <p:cNvSpPr txBox="1">
              <a:spLocks noChangeArrowheads="1"/>
            </p:cNvSpPr>
            <p:nvPr/>
          </p:nvSpPr>
          <p:spPr bwMode="auto">
            <a:xfrm>
              <a:off x="1114425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Explain outcomes after the fact</a:t>
              </a:r>
              <a:endParaRPr lang="en-US" sz="1800" b="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Type of Design</a:t>
            </a:r>
          </a:p>
        </p:txBody>
      </p:sp>
      <p:grpSp>
        <p:nvGrpSpPr>
          <p:cNvPr id="2" name="Group 3"/>
          <p:cNvGrpSpPr>
            <a:grpSpLocks/>
          </p:cNvGrpSpPr>
          <p:nvPr/>
        </p:nvGrpSpPr>
        <p:grpSpPr bwMode="auto">
          <a:xfrm>
            <a:off x="990600" y="1524000"/>
            <a:ext cx="7429500" cy="4457700"/>
            <a:chOff x="106413300" y="108699300"/>
            <a:chExt cx="7429500" cy="4457700"/>
          </a:xfrm>
        </p:grpSpPr>
        <p:sp>
          <p:nvSpPr>
            <p:cNvPr id="26628" name="AutoShape 4"/>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p>
              <a:endParaRPr lang="en-US"/>
            </a:p>
          </p:txBody>
        </p:sp>
        <p:sp>
          <p:nvSpPr>
            <p:cNvPr id="26629" name="Text Box 5"/>
            <p:cNvSpPr txBox="1">
              <a:spLocks noChangeArrowheads="1"/>
            </p:cNvSpPr>
            <p:nvPr/>
          </p:nvSpPr>
          <p:spPr bwMode="auto">
            <a:xfrm>
              <a:off x="106413300" y="112471200"/>
              <a:ext cx="24003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True Experiment</a:t>
              </a:r>
            </a:p>
            <a:p>
              <a:pPr algn="l"/>
              <a:r>
                <a:rPr lang="en-US" sz="2000">
                  <a:solidFill>
                    <a:srgbClr val="000000"/>
                  </a:solidFill>
                </a:rPr>
                <a:t>Quasi-Experiment</a:t>
              </a:r>
              <a:endParaRPr lang="en-US" sz="1800" b="0"/>
            </a:p>
          </p:txBody>
        </p:sp>
        <p:sp>
          <p:nvSpPr>
            <p:cNvPr id="26630" name="Text Box 6"/>
            <p:cNvSpPr txBox="1">
              <a:spLocks noChangeArrowheads="1"/>
            </p:cNvSpPr>
            <p:nvPr/>
          </p:nvSpPr>
          <p:spPr bwMode="auto">
            <a:xfrm>
              <a:off x="108927900" y="108699300"/>
              <a:ext cx="2514600" cy="685800"/>
            </a:xfrm>
            <a:prstGeom prst="rect">
              <a:avLst/>
            </a:prstGeom>
            <a:noFill/>
            <a:ln w="9525" algn="in">
              <a:noFill/>
              <a:miter lim="800000"/>
              <a:headEnd/>
              <a:tailEnd/>
            </a:ln>
          </p:spPr>
          <p:txBody>
            <a:bodyPr lIns="36576" tIns="36576" rIns="36576" bIns="36576"/>
            <a:lstStyle/>
            <a:p>
              <a:pPr algn="l"/>
              <a:r>
                <a:rPr lang="en-US" sz="2000">
                  <a:solidFill>
                    <a:srgbClr val="000000"/>
                  </a:solidFill>
                </a:rPr>
                <a:t>Cross-Sectional</a:t>
              </a:r>
            </a:p>
            <a:p>
              <a:pPr algn="l"/>
              <a:r>
                <a:rPr lang="en-US" sz="2000">
                  <a:solidFill>
                    <a:srgbClr val="000000"/>
                  </a:solidFill>
                </a:rPr>
                <a:t>Longitudinal</a:t>
              </a:r>
              <a:endParaRPr lang="en-US" sz="1800" b="0"/>
            </a:p>
          </p:txBody>
        </p:sp>
        <p:sp>
          <p:nvSpPr>
            <p:cNvPr id="26631" name="Text Box 7"/>
            <p:cNvSpPr txBox="1">
              <a:spLocks noChangeArrowheads="1"/>
            </p:cNvSpPr>
            <p:nvPr/>
          </p:nvSpPr>
          <p:spPr bwMode="auto">
            <a:xfrm>
              <a:off x="110223300" y="112471200"/>
              <a:ext cx="3619500" cy="685800"/>
            </a:xfrm>
            <a:prstGeom prst="rect">
              <a:avLst/>
            </a:prstGeom>
            <a:noFill/>
            <a:ln w="9525" algn="in">
              <a:noFill/>
              <a:miter lim="800000"/>
              <a:headEnd/>
              <a:tailEnd/>
            </a:ln>
          </p:spPr>
          <p:txBody>
            <a:bodyPr lIns="36576" tIns="36576" rIns="36576" bIns="36576"/>
            <a:lstStyle/>
            <a:p>
              <a:pPr algn="l"/>
              <a:r>
                <a:rPr lang="en-US" sz="2000" dirty="0">
                  <a:solidFill>
                    <a:srgbClr val="000000"/>
                  </a:solidFill>
                </a:rPr>
                <a:t>Explanatory Case Study</a:t>
              </a:r>
            </a:p>
            <a:p>
              <a:pPr algn="l"/>
              <a:r>
                <a:rPr lang="en-US" sz="2000" dirty="0" smtClean="0">
                  <a:solidFill>
                    <a:srgbClr val="000000"/>
                  </a:solidFill>
                </a:rPr>
                <a:t>Exploratory Case </a:t>
              </a:r>
              <a:r>
                <a:rPr lang="en-US" sz="2000" dirty="0">
                  <a:solidFill>
                    <a:srgbClr val="000000"/>
                  </a:solidFill>
                </a:rPr>
                <a:t>Study</a:t>
              </a:r>
              <a:endParaRPr lang="en-US" sz="1800" dirty="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400" b="1" dirty="0" smtClean="0"/>
              <a:t>True Experiments</a:t>
            </a:r>
            <a:endParaRPr lang="en-US" b="1" dirty="0" smtClean="0"/>
          </a:p>
        </p:txBody>
      </p:sp>
      <p:sp>
        <p:nvSpPr>
          <p:cNvPr id="25603" name="Rectangle 3"/>
          <p:cNvSpPr>
            <a:spLocks noGrp="1" noChangeArrowheads="1"/>
          </p:cNvSpPr>
          <p:nvPr>
            <p:ph idx="1"/>
          </p:nvPr>
        </p:nvSpPr>
        <p:spPr/>
        <p:txBody>
          <a:bodyPr>
            <a:normAutofit lnSpcReduction="10000"/>
          </a:bodyPr>
          <a:lstStyle/>
          <a:p>
            <a:pPr eaLnBrk="1" hangingPunct="1"/>
            <a:r>
              <a:rPr lang="en-US" dirty="0" smtClean="0"/>
              <a:t>True experiments demonstrate (or not) direct cause and effect.</a:t>
            </a:r>
          </a:p>
          <a:p>
            <a:pPr eaLnBrk="1" hangingPunct="1"/>
            <a:r>
              <a:rPr lang="en-US" dirty="0" smtClean="0"/>
              <a:t>The researcher’s objective is to show that the treatment or intervention produced an effect and that this effect could  not possibly have been due to anything besides the treatment.</a:t>
            </a:r>
          </a:p>
          <a:p>
            <a:r>
              <a:rPr lang="en-US" dirty="0" smtClean="0"/>
              <a:t>Therefore, the design must </a:t>
            </a:r>
            <a:r>
              <a:rPr lang="en-US" b="1" i="1" dirty="0" smtClean="0"/>
              <a:t>eliminate all factors that could influence the outcome other than the treatment or intervention.</a:t>
            </a:r>
            <a:endParaRPr lang="en-US"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Two Requirements</a:t>
            </a:r>
            <a:endParaRPr lang="en-US" b="1" dirty="0"/>
          </a:p>
        </p:txBody>
      </p:sp>
      <p:sp>
        <p:nvSpPr>
          <p:cNvPr id="3" name="Content Placeholder 2"/>
          <p:cNvSpPr>
            <a:spLocks noGrp="1"/>
          </p:cNvSpPr>
          <p:nvPr>
            <p:ph idx="1"/>
          </p:nvPr>
        </p:nvSpPr>
        <p:spPr/>
        <p:txBody>
          <a:bodyPr/>
          <a:lstStyle/>
          <a:p>
            <a:r>
              <a:rPr lang="en-US" dirty="0" smtClean="0"/>
              <a:t>The treatment or intervention must produce an effect.</a:t>
            </a:r>
          </a:p>
          <a:p>
            <a:r>
              <a:rPr lang="en-US" dirty="0" smtClean="0"/>
              <a:t>This effect must </a:t>
            </a:r>
            <a:r>
              <a:rPr lang="en-US" b="1" i="1" dirty="0" smtClean="0"/>
              <a:t>not</a:t>
            </a:r>
            <a:r>
              <a:rPr lang="en-US" dirty="0" smtClean="0"/>
              <a:t> appear when there is no treatment or intervention.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533400"/>
            <a:ext cx="8229600" cy="1752600"/>
          </a:xfrm>
        </p:spPr>
        <p:txBody>
          <a:bodyPr>
            <a:normAutofit fontScale="90000"/>
          </a:bodyPr>
          <a:lstStyle/>
          <a:p>
            <a:pPr eaLnBrk="1" hangingPunct="1"/>
            <a:r>
              <a:rPr lang="en-US" b="1" dirty="0" smtClean="0"/>
              <a:t>Direct Causality</a:t>
            </a:r>
            <a:br>
              <a:rPr lang="en-US" b="1" dirty="0" smtClean="0"/>
            </a:br>
            <a:r>
              <a:rPr lang="en-US" b="1" dirty="0" smtClean="0"/>
              <a:t>Treatment or Intervention</a:t>
            </a:r>
            <a:br>
              <a:rPr lang="en-US" b="1" dirty="0" smtClean="0"/>
            </a:br>
            <a:r>
              <a:rPr lang="en-US" b="1" dirty="0" smtClean="0"/>
              <a:t>Causes Response</a:t>
            </a:r>
          </a:p>
        </p:txBody>
      </p:sp>
      <p:pic>
        <p:nvPicPr>
          <p:cNvPr id="28675" name="Picture 4" descr="hopp"/>
          <p:cNvPicPr>
            <a:picLocks noChangeAspect="1" noChangeArrowheads="1" noCrop="1"/>
          </p:cNvPicPr>
          <p:nvPr/>
        </p:nvPicPr>
        <p:blipFill>
          <a:blip r:embed="rId2" cstate="print"/>
          <a:srcRect/>
          <a:stretch>
            <a:fillRect/>
          </a:stretch>
        </p:blipFill>
        <p:spPr bwMode="auto">
          <a:xfrm>
            <a:off x="685800" y="1828800"/>
            <a:ext cx="7848600" cy="1409700"/>
          </a:xfrm>
          <a:prstGeom prst="rect">
            <a:avLst/>
          </a:prstGeom>
          <a:noFill/>
          <a:ln w="9525">
            <a:noFill/>
            <a:miter lim="800000"/>
            <a:headEnd/>
            <a:tailEnd/>
          </a:ln>
        </p:spPr>
      </p:pic>
      <p:sp>
        <p:nvSpPr>
          <p:cNvPr id="28676" name="Text Box 5"/>
          <p:cNvSpPr txBox="1">
            <a:spLocks noChangeArrowheads="1"/>
          </p:cNvSpPr>
          <p:nvPr/>
        </p:nvSpPr>
        <p:spPr bwMode="auto">
          <a:xfrm>
            <a:off x="1355725" y="3929063"/>
            <a:ext cx="3994150" cy="1190625"/>
          </a:xfrm>
          <a:prstGeom prst="rect">
            <a:avLst/>
          </a:prstGeom>
          <a:noFill/>
          <a:ln w="9525">
            <a:noFill/>
            <a:miter lim="800000"/>
            <a:headEnd/>
            <a:tailEnd/>
          </a:ln>
        </p:spPr>
        <p:txBody>
          <a:bodyPr wrap="none">
            <a:spAutoFit/>
          </a:bodyPr>
          <a:lstStyle/>
          <a:p>
            <a:pPr algn="l"/>
            <a:r>
              <a:rPr lang="en-US" sz="3600" b="0"/>
              <a:t>If X, then Y</a:t>
            </a:r>
          </a:p>
          <a:p>
            <a:pPr algn="l"/>
            <a:r>
              <a:rPr lang="en-US" sz="3600" b="0"/>
              <a:t>If I poke it, it jumps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229600" cy="1600200"/>
          </a:xfrm>
        </p:spPr>
        <p:txBody>
          <a:bodyPr>
            <a:normAutofit fontScale="90000"/>
          </a:bodyPr>
          <a:lstStyle/>
          <a:p>
            <a:pPr eaLnBrk="1" hangingPunct="1"/>
            <a:r>
              <a:rPr lang="en-US" sz="3600" b="1" dirty="0" smtClean="0"/>
              <a:t>Direct Causality</a:t>
            </a:r>
            <a:br>
              <a:rPr lang="en-US" sz="3600" b="1" dirty="0" smtClean="0"/>
            </a:br>
            <a:r>
              <a:rPr lang="en-US" sz="3600" b="1" dirty="0" smtClean="0"/>
              <a:t>Lack of Treatment Produces</a:t>
            </a:r>
            <a:br>
              <a:rPr lang="en-US" sz="3600" b="1" dirty="0" smtClean="0"/>
            </a:br>
            <a:r>
              <a:rPr lang="en-US" sz="3600" b="1" dirty="0" smtClean="0"/>
              <a:t>NO Response</a:t>
            </a:r>
          </a:p>
        </p:txBody>
      </p:sp>
      <p:sp>
        <p:nvSpPr>
          <p:cNvPr id="29699" name="Rectangle 5"/>
          <p:cNvSpPr>
            <a:spLocks noGrp="1" noChangeArrowheads="1"/>
          </p:cNvSpPr>
          <p:nvPr>
            <p:ph type="body" sz="half" idx="1"/>
          </p:nvPr>
        </p:nvSpPr>
        <p:spPr>
          <a:xfrm>
            <a:off x="457200" y="2514600"/>
            <a:ext cx="4038600" cy="3611563"/>
          </a:xfrm>
        </p:spPr>
        <p:txBody>
          <a:bodyPr/>
          <a:lstStyle/>
          <a:p>
            <a:pPr eaLnBrk="1" hangingPunct="1"/>
            <a:endParaRPr lang="en-US" smtClean="0"/>
          </a:p>
        </p:txBody>
      </p:sp>
      <p:sp>
        <p:nvSpPr>
          <p:cNvPr id="29700" name="Rectangle 6"/>
          <p:cNvSpPr>
            <a:spLocks noGrp="1" noChangeArrowheads="1"/>
          </p:cNvSpPr>
          <p:nvPr>
            <p:ph type="body" sz="half" idx="2"/>
          </p:nvPr>
        </p:nvSpPr>
        <p:spPr>
          <a:xfrm>
            <a:off x="4648200" y="2514600"/>
            <a:ext cx="4038600" cy="3611563"/>
          </a:xfrm>
        </p:spPr>
        <p:txBody>
          <a:bodyPr/>
          <a:lstStyle/>
          <a:p>
            <a:pPr eaLnBrk="1" hangingPunct="1"/>
            <a:r>
              <a:rPr lang="en-US" sz="3600" smtClean="0"/>
              <a:t>If NO X, then NO Y</a:t>
            </a:r>
          </a:p>
          <a:p>
            <a:pPr eaLnBrk="1" hangingPunct="1"/>
            <a:r>
              <a:rPr lang="en-US" sz="3600" smtClean="0"/>
              <a:t>If I DON’T poke it, it doesn’t jump</a:t>
            </a:r>
          </a:p>
        </p:txBody>
      </p:sp>
      <p:pic>
        <p:nvPicPr>
          <p:cNvPr id="29701" name="Picture 4" descr="froglip"/>
          <p:cNvPicPr>
            <a:picLocks noChangeAspect="1" noChangeArrowheads="1" noCrop="1"/>
          </p:cNvPicPr>
          <p:nvPr/>
        </p:nvPicPr>
        <p:blipFill>
          <a:blip r:embed="rId2" cstate="print"/>
          <a:srcRect/>
          <a:stretch>
            <a:fillRect/>
          </a:stretch>
        </p:blipFill>
        <p:spPr bwMode="auto">
          <a:xfrm>
            <a:off x="990600" y="2590800"/>
            <a:ext cx="3276600" cy="247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Sampling for True Experiments</a:t>
            </a:r>
            <a:endParaRPr lang="en-US" b="1" dirty="0"/>
          </a:p>
        </p:txBody>
      </p:sp>
      <p:sp>
        <p:nvSpPr>
          <p:cNvPr id="5" name="Content Placeholder 4"/>
          <p:cNvSpPr>
            <a:spLocks noGrp="1"/>
          </p:cNvSpPr>
          <p:nvPr>
            <p:ph idx="1"/>
          </p:nvPr>
        </p:nvSpPr>
        <p:spPr/>
        <p:txBody>
          <a:bodyPr>
            <a:normAutofit fontScale="77500" lnSpcReduction="20000"/>
          </a:bodyPr>
          <a:lstStyle/>
          <a:p>
            <a:r>
              <a:rPr lang="en-US" dirty="0" smtClean="0"/>
              <a:t>Differences among study participants must be minimized because these pre-existing differences could affect the outcome, the response to the treatment.</a:t>
            </a:r>
          </a:p>
          <a:p>
            <a:r>
              <a:rPr lang="en-US" dirty="0" smtClean="0"/>
              <a:t>Therefore, the theoretical population, accessible population, and sample must be as homogeneous as possible with regard to characteristics </a:t>
            </a:r>
            <a:r>
              <a:rPr lang="en-US" b="1" i="1" dirty="0" smtClean="0"/>
              <a:t>that could be expected to affect the outcome or response to the treatment or intervention.</a:t>
            </a:r>
            <a:endParaRPr lang="en-US" dirty="0" smtClean="0"/>
          </a:p>
          <a:p>
            <a:r>
              <a:rPr lang="en-US" dirty="0" smtClean="0"/>
              <a:t>If we could, we would use clones. In fact, some biological research </a:t>
            </a:r>
            <a:r>
              <a:rPr lang="en-US" b="1" i="1" dirty="0" smtClean="0"/>
              <a:t>does</a:t>
            </a:r>
            <a:r>
              <a:rPr lang="en-US" dirty="0" smtClean="0"/>
              <a:t> use clones. But we cannot.</a:t>
            </a:r>
          </a:p>
          <a:p>
            <a:r>
              <a:rPr lang="en-US" dirty="0" smtClean="0"/>
              <a:t>Therefore, we </a:t>
            </a:r>
            <a:r>
              <a:rPr lang="en-US" b="1" i="1" dirty="0" smtClean="0"/>
              <a:t>screen potential participants</a:t>
            </a:r>
            <a:r>
              <a:rPr lang="en-US" dirty="0" smtClean="0"/>
              <a:t> to eliminate those who have characteristics that may affect the outcome of the experiment.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Screening vs. Judgmental Sample</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This is </a:t>
            </a:r>
            <a:r>
              <a:rPr lang="en-US" b="1" i="1" dirty="0" smtClean="0"/>
              <a:t>not a purposive or judgmental sample.</a:t>
            </a:r>
            <a:r>
              <a:rPr lang="en-US" dirty="0" smtClean="0"/>
              <a:t> We are simply eliminating people who have characteristics that we know (or suspect) could affect the outcome.</a:t>
            </a:r>
          </a:p>
          <a:p>
            <a:r>
              <a:rPr lang="en-US" dirty="0" smtClean="0"/>
              <a:t>For example, assume we have developed intervention designed improve self esteem of overweight adolescent females, a mentoring program. </a:t>
            </a:r>
          </a:p>
          <a:p>
            <a:r>
              <a:rPr lang="en-US" dirty="0" smtClean="0"/>
              <a:t>We might eliminate participants who are participating in weight loss programs because they could well be gaining in self-esteem from weight loss, not our intervention. We might also eliminate participants who have experienced suicidal impulses because they are experiencing psycho-social phenomena beyond the scope of our intervention.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948</Words>
  <Application>Microsoft Office PowerPoint</Application>
  <PresentationFormat>On-screen Show (4:3)</PresentationFormat>
  <Paragraphs>74</Paragraphs>
  <Slides>19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Drawing</vt:lpstr>
      <vt:lpstr>Requirements of True Experiments</vt:lpstr>
      <vt:lpstr>Research Objective</vt:lpstr>
      <vt:lpstr>Type of Design</vt:lpstr>
      <vt:lpstr>True Experiments</vt:lpstr>
      <vt:lpstr>Two Requirements</vt:lpstr>
      <vt:lpstr>Direct Causality Treatment or Intervention Causes Response</vt:lpstr>
      <vt:lpstr>Direct Causality Lack of Treatment Produces NO Response</vt:lpstr>
      <vt:lpstr>Sampling for True Experiments</vt:lpstr>
      <vt:lpstr>Screening vs. Judgmental Sample</vt:lpstr>
      <vt:lpstr>Random Assignment</vt:lpstr>
      <vt:lpstr>Random Assignment Vs. Random Selection</vt:lpstr>
      <vt:lpstr>“Real” Samples for Experiments</vt:lpstr>
      <vt:lpstr>Treatment vs. Control</vt:lpstr>
      <vt:lpstr>Ethics &amp; the Control Group</vt:lpstr>
      <vt:lpstr>Slide 15</vt:lpstr>
      <vt:lpstr>True Experiments</vt:lpstr>
      <vt:lpstr>Analysis of True Experiments</vt:lpstr>
      <vt:lpstr>Types of Data &amp; Analyses</vt:lpstr>
      <vt:lpstr>The Classic Experiment</vt:lpstr>
    </vt:vector>
  </TitlesOfParts>
  <Company>UF/IFAS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of Design</dc:title>
  <dc:creator>Marilyn Elaine Swisher</dc:creator>
  <cp:lastModifiedBy>Marilyn Elaine Swisher</cp:lastModifiedBy>
  <cp:revision>19</cp:revision>
  <dcterms:created xsi:type="dcterms:W3CDTF">2012-07-25T15:21:39Z</dcterms:created>
  <dcterms:modified xsi:type="dcterms:W3CDTF">2012-08-08T22:50:01Z</dcterms:modified>
</cp:coreProperties>
</file>