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71" r:id="rId3"/>
    <p:sldId id="272" r:id="rId4"/>
    <p:sldId id="260" r:id="rId5"/>
    <p:sldId id="261" r:id="rId6"/>
    <p:sldId id="263" r:id="rId7"/>
    <p:sldId id="264" r:id="rId8"/>
    <p:sldId id="266" r:id="rId9"/>
    <p:sldId id="265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A071C-49A2-40D4-8BA5-F983CCA23B40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03B03-0A85-4B44-B10C-B515B567B0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DE4DFC-11BA-49C8-AE89-A4EC013C141C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F98A96-0E24-4491-81BE-624FE2D57410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89621-B78B-4A38-BE4F-7032B46AED4D}" type="datetimeFigureOut">
              <a:rPr lang="en-US" smtClean="0"/>
              <a:pPr/>
              <a:t>8/8/2012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1BC4-F929-48D3-966A-4D45CA8B3F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89621-B78B-4A38-BE4F-7032B46AED4D}" type="datetimeFigureOut">
              <a:rPr lang="en-US" smtClean="0"/>
              <a:pPr/>
              <a:t>8/8/2012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1BC4-F929-48D3-966A-4D45CA8B3F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89621-B78B-4A38-BE4F-7032B46AED4D}" type="datetimeFigureOut">
              <a:rPr lang="en-US" smtClean="0"/>
              <a:pPr/>
              <a:t>8/8/2012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1BC4-F929-48D3-966A-4D45CA8B3F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89621-B78B-4A38-BE4F-7032B46AED4D}" type="datetimeFigureOut">
              <a:rPr lang="en-US" smtClean="0"/>
              <a:pPr/>
              <a:t>8/8/2012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1BC4-F929-48D3-966A-4D45CA8B3F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89621-B78B-4A38-BE4F-7032B46AED4D}" type="datetimeFigureOut">
              <a:rPr lang="en-US" smtClean="0"/>
              <a:pPr/>
              <a:t>8/8/2012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1BC4-F929-48D3-966A-4D45CA8B3F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89621-B78B-4A38-BE4F-7032B46AED4D}" type="datetimeFigureOut">
              <a:rPr lang="en-US" smtClean="0"/>
              <a:pPr/>
              <a:t>8/8/2012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1BC4-F929-48D3-966A-4D45CA8B3F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89621-B78B-4A38-BE4F-7032B46AED4D}" type="datetimeFigureOut">
              <a:rPr lang="en-US" smtClean="0"/>
              <a:pPr/>
              <a:t>8/8/2012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1BC4-F929-48D3-966A-4D45CA8B3F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89621-B78B-4A38-BE4F-7032B46AED4D}" type="datetimeFigureOut">
              <a:rPr lang="en-US" smtClean="0"/>
              <a:pPr/>
              <a:t>8/8/2012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1BC4-F929-48D3-966A-4D45CA8B3F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89621-B78B-4A38-BE4F-7032B46AED4D}" type="datetimeFigureOut">
              <a:rPr lang="en-US" smtClean="0"/>
              <a:pPr/>
              <a:t>8/8/2012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1BC4-F929-48D3-966A-4D45CA8B3F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89621-B78B-4A38-BE4F-7032B46AED4D}" type="datetimeFigureOut">
              <a:rPr lang="en-US" smtClean="0"/>
              <a:pPr/>
              <a:t>8/8/2012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1BC4-F929-48D3-966A-4D45CA8B3F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89621-B78B-4A38-BE4F-7032B46AED4D}" type="datetimeFigureOut">
              <a:rPr lang="en-US" smtClean="0"/>
              <a:pPr/>
              <a:t>8/8/2012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A1BC4-F929-48D3-966A-4D45CA8B3F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89621-B78B-4A38-BE4F-7032B46AED4D}" type="datetimeFigureOut">
              <a:rPr lang="en-US" smtClean="0"/>
              <a:pPr/>
              <a:t>8/8/2012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A1BC4-F929-48D3-966A-4D45CA8B3F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2057400"/>
          </a:xfrm>
        </p:spPr>
        <p:txBody>
          <a:bodyPr/>
          <a:lstStyle/>
          <a:p>
            <a:r>
              <a:rPr lang="en-US" b="1" dirty="0" smtClean="0"/>
              <a:t>Case Study Designs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There is no need to state a proposition (or hypothesis) in the case study design.</a:t>
            </a:r>
          </a:p>
          <a:p>
            <a:r>
              <a:rPr lang="en-US" dirty="0" smtClean="0"/>
              <a:t>There is no need to define a theoretical or accessible population in the case study design.</a:t>
            </a:r>
          </a:p>
          <a:p>
            <a:r>
              <a:rPr lang="en-US" dirty="0" smtClean="0"/>
              <a:t>There are no guidelines (rules if you will) for selecting the cases.</a:t>
            </a:r>
          </a:p>
          <a:p>
            <a:r>
              <a:rPr lang="en-US" dirty="0" smtClean="0"/>
              <a:t>Results of case studies cannot be generalized.</a:t>
            </a:r>
          </a:p>
          <a:p>
            <a:r>
              <a:rPr lang="en-US" dirty="0" smtClean="0"/>
              <a:t>The case study does not require any consideration of threats to internal validity, external validity and explanatory power.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Common MISperceptions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Common </a:t>
            </a:r>
            <a:r>
              <a:rPr lang="en-US" dirty="0" err="1" smtClean="0"/>
              <a:t>MISperceptions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Case studies do not need a sample size of more than one.</a:t>
            </a:r>
          </a:p>
          <a:p>
            <a:r>
              <a:rPr lang="en-US" dirty="0" smtClean="0"/>
              <a:t>Case studies can only be used to build, not test theory.</a:t>
            </a:r>
          </a:p>
          <a:p>
            <a:r>
              <a:rPr lang="en-US" dirty="0" smtClean="0"/>
              <a:t>Case studies are just like cross-sectional or longitudinal designs, except for how the sample is selected.</a:t>
            </a:r>
          </a:p>
          <a:p>
            <a:r>
              <a:rPr lang="en-US" dirty="0" smtClean="0"/>
              <a:t>Case studies share nothing in common with experiments.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The WORST Misperceptions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You do not need much advance thinking or preparation to conduct a case study – you can start collecting data very quickly.</a:t>
            </a:r>
          </a:p>
          <a:p>
            <a:r>
              <a:rPr lang="en-US" dirty="0" smtClean="0"/>
              <a:t>A case study is a quick and easy way to complete a study.</a:t>
            </a:r>
          </a:p>
          <a:p>
            <a:r>
              <a:rPr lang="en-US" dirty="0" smtClean="0"/>
              <a:t>You do not have to concern yourself much with analysis in case studies because they are </a:t>
            </a:r>
            <a:r>
              <a:rPr lang="en-US" smtClean="0"/>
              <a:t>simply descriptions.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Common Uses Outside the Social Sciences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Another common misperception is that case studies are only used in the social sciences. Quite the contrary, many disciplines make widespread use of this design group. These include, for example</a:t>
            </a:r>
          </a:p>
          <a:p>
            <a:pPr lvl="1"/>
            <a:r>
              <a:rPr lang="en-US" dirty="0" smtClean="0"/>
              <a:t>Geology and other earth sciences</a:t>
            </a:r>
          </a:p>
          <a:p>
            <a:pPr lvl="1"/>
            <a:r>
              <a:rPr lang="en-US" smtClean="0"/>
              <a:t>Paleontology</a:t>
            </a:r>
            <a:endParaRPr lang="en-US" dirty="0" smtClean="0"/>
          </a:p>
          <a:p>
            <a:pPr lvl="1"/>
            <a:r>
              <a:rPr lang="en-US" dirty="0" smtClean="0"/>
              <a:t>Cosmology (how the universe formed and developed)</a:t>
            </a:r>
          </a:p>
          <a:p>
            <a:pPr lvl="1"/>
            <a:r>
              <a:rPr lang="en-US" dirty="0" smtClean="0"/>
              <a:t>Forensic sciences (CSI, autopsy, and all that)</a:t>
            </a:r>
          </a:p>
          <a:p>
            <a:pPr lvl="1"/>
            <a:r>
              <a:rPr lang="en-US" dirty="0" smtClean="0"/>
              <a:t>Evolutionary biology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/>
          <a:lstStyle/>
          <a:p>
            <a:pPr eaLnBrk="1" hangingPunct="1"/>
            <a:r>
              <a:rPr lang="en-US" sz="3600" smtClean="0"/>
              <a:t>Research Objective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85800" y="1066800"/>
            <a:ext cx="7429500" cy="4838700"/>
            <a:chOff x="106413300" y="108318300"/>
            <a:chExt cx="7429500" cy="4838700"/>
          </a:xfrm>
        </p:grpSpPr>
        <p:sp>
          <p:nvSpPr>
            <p:cNvPr id="27652" name="AutoShape 4"/>
            <p:cNvSpPr>
              <a:spLocks noChangeArrowheads="1"/>
            </p:cNvSpPr>
            <p:nvPr/>
          </p:nvSpPr>
          <p:spPr bwMode="auto">
            <a:xfrm>
              <a:off x="108299250" y="109499400"/>
              <a:ext cx="3771900" cy="2743200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rgbClr val="0099FF">
                    <a:alpha val="67998"/>
                  </a:srgbClr>
                </a:gs>
                <a:gs pos="100000">
                  <a:srgbClr val="99CCFF">
                    <a:alpha val="39998"/>
                  </a:srgbClr>
                </a:gs>
              </a:gsLst>
              <a:path path="shape">
                <a:fillToRect l="50000" t="50000" r="50000" b="50000"/>
              </a:path>
            </a:gradFill>
            <a:ln w="9525" algn="in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27653" name="Text Box 5"/>
            <p:cNvSpPr txBox="1">
              <a:spLocks noChangeArrowheads="1"/>
            </p:cNvSpPr>
            <p:nvPr/>
          </p:nvSpPr>
          <p:spPr bwMode="auto">
            <a:xfrm>
              <a:off x="106413300" y="112471200"/>
              <a:ext cx="2400300" cy="6858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l"/>
              <a:r>
                <a:rPr lang="en-US" sz="2000">
                  <a:solidFill>
                    <a:srgbClr val="000000"/>
                  </a:solidFill>
                </a:rPr>
                <a:t>Show direct cause &amp; effect</a:t>
              </a:r>
              <a:endParaRPr lang="en-US" sz="1800" b="0"/>
            </a:p>
          </p:txBody>
        </p:sp>
        <p:sp>
          <p:nvSpPr>
            <p:cNvPr id="27654" name="Text Box 6"/>
            <p:cNvSpPr txBox="1">
              <a:spLocks noChangeArrowheads="1"/>
            </p:cNvSpPr>
            <p:nvPr/>
          </p:nvSpPr>
          <p:spPr bwMode="auto">
            <a:xfrm>
              <a:off x="108927900" y="108318300"/>
              <a:ext cx="2514600" cy="10668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l"/>
              <a:r>
                <a:rPr lang="en-US" sz="2000">
                  <a:solidFill>
                    <a:srgbClr val="000000"/>
                  </a:solidFill>
                </a:rPr>
                <a:t>Study relationships among variables for existing groups</a:t>
              </a:r>
              <a:endParaRPr lang="en-US" sz="1800" b="0"/>
            </a:p>
          </p:txBody>
        </p:sp>
        <p:sp>
          <p:nvSpPr>
            <p:cNvPr id="27655" name="Text Box 7"/>
            <p:cNvSpPr txBox="1">
              <a:spLocks noChangeArrowheads="1"/>
            </p:cNvSpPr>
            <p:nvPr/>
          </p:nvSpPr>
          <p:spPr bwMode="auto">
            <a:xfrm>
              <a:off x="111442500" y="112471200"/>
              <a:ext cx="2400300" cy="6858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l"/>
              <a:r>
                <a:rPr lang="en-US" sz="2000">
                  <a:solidFill>
                    <a:srgbClr val="000000"/>
                  </a:solidFill>
                </a:rPr>
                <a:t>Explain outcomes after the fact</a:t>
              </a:r>
              <a:endParaRPr lang="en-US" sz="1800" b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 of Design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90600" y="1524000"/>
            <a:ext cx="7429500" cy="4457700"/>
            <a:chOff x="106413300" y="108699300"/>
            <a:chExt cx="7429500" cy="4457700"/>
          </a:xfrm>
        </p:grpSpPr>
        <p:sp>
          <p:nvSpPr>
            <p:cNvPr id="26628" name="AutoShape 4"/>
            <p:cNvSpPr>
              <a:spLocks noChangeArrowheads="1"/>
            </p:cNvSpPr>
            <p:nvPr/>
          </p:nvSpPr>
          <p:spPr bwMode="auto">
            <a:xfrm>
              <a:off x="108299250" y="109499400"/>
              <a:ext cx="3771900" cy="2743200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rgbClr val="0099FF">
                    <a:alpha val="67998"/>
                  </a:srgbClr>
                </a:gs>
                <a:gs pos="100000">
                  <a:srgbClr val="99CCFF">
                    <a:alpha val="39998"/>
                  </a:srgbClr>
                </a:gs>
              </a:gsLst>
              <a:path path="shape">
                <a:fillToRect l="50000" t="50000" r="50000" b="50000"/>
              </a:path>
            </a:gradFill>
            <a:ln w="9525" algn="in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26629" name="Text Box 5"/>
            <p:cNvSpPr txBox="1">
              <a:spLocks noChangeArrowheads="1"/>
            </p:cNvSpPr>
            <p:nvPr/>
          </p:nvSpPr>
          <p:spPr bwMode="auto">
            <a:xfrm>
              <a:off x="106413300" y="112471200"/>
              <a:ext cx="2400300" cy="6858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l"/>
              <a:r>
                <a:rPr lang="en-US" sz="2000">
                  <a:solidFill>
                    <a:srgbClr val="000000"/>
                  </a:solidFill>
                </a:rPr>
                <a:t>True Experiment</a:t>
              </a:r>
            </a:p>
            <a:p>
              <a:pPr algn="l"/>
              <a:r>
                <a:rPr lang="en-US" sz="2000">
                  <a:solidFill>
                    <a:srgbClr val="000000"/>
                  </a:solidFill>
                </a:rPr>
                <a:t>Quasi-Experiment</a:t>
              </a:r>
              <a:endParaRPr lang="en-US" sz="1800" b="0"/>
            </a:p>
          </p:txBody>
        </p:sp>
        <p:sp>
          <p:nvSpPr>
            <p:cNvPr id="26630" name="Text Box 6"/>
            <p:cNvSpPr txBox="1">
              <a:spLocks noChangeArrowheads="1"/>
            </p:cNvSpPr>
            <p:nvPr/>
          </p:nvSpPr>
          <p:spPr bwMode="auto">
            <a:xfrm>
              <a:off x="108927900" y="108699300"/>
              <a:ext cx="2514600" cy="6858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l"/>
              <a:r>
                <a:rPr lang="en-US" sz="2000">
                  <a:solidFill>
                    <a:srgbClr val="000000"/>
                  </a:solidFill>
                </a:rPr>
                <a:t>Cross-Sectional</a:t>
              </a:r>
            </a:p>
            <a:p>
              <a:pPr algn="l"/>
              <a:r>
                <a:rPr lang="en-US" sz="2000">
                  <a:solidFill>
                    <a:srgbClr val="000000"/>
                  </a:solidFill>
                </a:rPr>
                <a:t>Longitudinal</a:t>
              </a:r>
              <a:endParaRPr lang="en-US" sz="1800" b="0"/>
            </a:p>
          </p:txBody>
        </p:sp>
        <p:sp>
          <p:nvSpPr>
            <p:cNvPr id="26631" name="Text Box 7"/>
            <p:cNvSpPr txBox="1">
              <a:spLocks noChangeArrowheads="1"/>
            </p:cNvSpPr>
            <p:nvPr/>
          </p:nvSpPr>
          <p:spPr bwMode="auto">
            <a:xfrm>
              <a:off x="110223300" y="112471200"/>
              <a:ext cx="3619500" cy="6858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l"/>
              <a:r>
                <a:rPr lang="en-US" sz="2000" dirty="0">
                  <a:solidFill>
                    <a:srgbClr val="000000"/>
                  </a:solidFill>
                </a:rPr>
                <a:t>Explanatory Case Study</a:t>
              </a:r>
            </a:p>
            <a:p>
              <a:pPr algn="l"/>
              <a:r>
                <a:rPr lang="en-US" sz="2000" dirty="0" smtClean="0">
                  <a:solidFill>
                    <a:srgbClr val="000000"/>
                  </a:solidFill>
                </a:rPr>
                <a:t>Exploratory Case </a:t>
              </a:r>
              <a:r>
                <a:rPr lang="en-US" sz="2000" dirty="0">
                  <a:solidFill>
                    <a:srgbClr val="000000"/>
                  </a:solidFill>
                </a:rPr>
                <a:t>Study</a:t>
              </a:r>
              <a:endParaRPr lang="en-US" sz="1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The purpose of the case study is to explore, understand and explain the processes and events that have led or contributed to one or more states or conditions of interest.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Distinctive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Unlike all experiments and all prospective cross-sectional or longitudinal designs, in the case study we work “backward” from a known state or condition.</a:t>
            </a:r>
          </a:p>
          <a:p>
            <a:r>
              <a:rPr lang="en-US" dirty="0" smtClean="0"/>
              <a:t>Cases are selected because they exhibit the one or more states or conditions of interest.</a:t>
            </a:r>
          </a:p>
          <a:p>
            <a:r>
              <a:rPr lang="en-US" dirty="0" smtClean="0"/>
              <a:t>Cases are selected based on the observable outcome of processes and events over time.</a:t>
            </a:r>
          </a:p>
          <a:p>
            <a:r>
              <a:rPr lang="en-US" dirty="0" smtClean="0"/>
              <a:t>The state or condition usually refers to the current situation, but can refer to a condition or situation that existed at some point in the past.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When to Use Case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 smtClean="0"/>
              <a:t>We use </a:t>
            </a:r>
            <a:r>
              <a:rPr lang="en-US" b="1" dirty="0" smtClean="0"/>
              <a:t>exploratory</a:t>
            </a:r>
            <a:r>
              <a:rPr lang="en-US" dirty="0" smtClean="0"/>
              <a:t> case studies when we observe a state or condition that is hard to understand, unanticipated, surprising – something that the current body of knowledge and theory will not explain adequately</a:t>
            </a:r>
          </a:p>
          <a:p>
            <a:r>
              <a:rPr lang="en-US" dirty="0" smtClean="0"/>
              <a:t>We use </a:t>
            </a:r>
            <a:r>
              <a:rPr lang="en-US" b="1" dirty="0" smtClean="0"/>
              <a:t>explanatory</a:t>
            </a:r>
            <a:r>
              <a:rPr lang="en-US" dirty="0" smtClean="0"/>
              <a:t> case studies when we want to build or test theoretical explanations for a condition or state of interest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096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Did you use one or more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theoretical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frameworks to develop the research question(s)?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33400" y="1295400"/>
            <a:ext cx="2819400" cy="685800"/>
            <a:chOff x="4724400" y="5257800"/>
            <a:chExt cx="2819400" cy="685800"/>
          </a:xfrm>
        </p:grpSpPr>
        <p:sp>
          <p:nvSpPr>
            <p:cNvPr id="4" name="TextBox 3"/>
            <p:cNvSpPr txBox="1"/>
            <p:nvPr/>
          </p:nvSpPr>
          <p:spPr>
            <a:xfrm>
              <a:off x="4724400" y="5257800"/>
              <a:ext cx="56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pitchFamily="34" charset="0"/>
                  <a:cs typeface="Arial" pitchFamily="34" charset="0"/>
                </a:rPr>
                <a:t>Yes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943600" y="5257800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pitchFamily="34" charset="0"/>
                  <a:cs typeface="Arial" pitchFamily="34" charset="0"/>
                </a:rPr>
                <a:t>No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6400800" y="5486400"/>
              <a:ext cx="1143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5029200" y="5638800"/>
              <a:ext cx="0" cy="3048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2057400" y="32766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Did you state the purpose of the study and the criteria by which the quality (success) of the study will be evaluated?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20574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Did you develop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propositions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about the relationships between theoretical constructs or concepts based on those theoretical frameworks?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62000" y="4724400"/>
            <a:ext cx="2514600" cy="914400"/>
            <a:chOff x="4724400" y="5257800"/>
            <a:chExt cx="2514600" cy="914400"/>
          </a:xfrm>
        </p:grpSpPr>
        <p:sp>
          <p:nvSpPr>
            <p:cNvPr id="12" name="TextBox 11"/>
            <p:cNvSpPr txBox="1"/>
            <p:nvPr/>
          </p:nvSpPr>
          <p:spPr>
            <a:xfrm>
              <a:off x="4724400" y="5257800"/>
              <a:ext cx="56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pitchFamily="34" charset="0"/>
                  <a:cs typeface="Arial" pitchFamily="34" charset="0"/>
                </a:rPr>
                <a:t>Yes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562600" y="5257800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pitchFamily="34" charset="0"/>
                  <a:cs typeface="Arial" pitchFamily="34" charset="0"/>
                </a:rPr>
                <a:t>No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6096000" y="5486400"/>
              <a:ext cx="1143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5029200" y="5638800"/>
              <a:ext cx="0" cy="5334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/>
          <p:nvPr/>
        </p:nvSpPr>
        <p:spPr>
          <a:xfrm>
            <a:off x="3657600" y="1371600"/>
            <a:ext cx="2081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Not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 case study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762000" y="2819400"/>
            <a:ext cx="1698818" cy="1600200"/>
            <a:chOff x="4724400" y="5257800"/>
            <a:chExt cx="1698818" cy="1600200"/>
          </a:xfrm>
        </p:grpSpPr>
        <p:sp>
          <p:nvSpPr>
            <p:cNvPr id="19" name="TextBox 18"/>
            <p:cNvSpPr txBox="1"/>
            <p:nvPr/>
          </p:nvSpPr>
          <p:spPr>
            <a:xfrm>
              <a:off x="4724400" y="5257800"/>
              <a:ext cx="56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pitchFamily="34" charset="0"/>
                  <a:cs typeface="Arial" pitchFamily="34" charset="0"/>
                </a:rPr>
                <a:t>Yes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943600" y="5257800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pitchFamily="34" charset="0"/>
                  <a:cs typeface="Arial" pitchFamily="34" charset="0"/>
                </a:rPr>
                <a:t>No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5029200" y="5638800"/>
              <a:ext cx="0" cy="12192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6858000" y="38862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Not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 case study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48000" y="38862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Exploratory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case study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1000" y="4343400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Did you select multiple cases (replications) for study?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Shape 26"/>
          <p:cNvCxnSpPr>
            <a:stCxn id="20" idx="3"/>
          </p:cNvCxnSpPr>
          <p:nvPr/>
        </p:nvCxnSpPr>
        <p:spPr>
          <a:xfrm>
            <a:off x="2460818" y="3004066"/>
            <a:ext cx="129982" cy="348734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133600" y="3886200"/>
            <a:ext cx="56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Yes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19800" y="388620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No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Straight Arrow Connector 31"/>
          <p:cNvCxnSpPr>
            <a:stCxn id="30" idx="3"/>
            <a:endCxn id="23" idx="1"/>
          </p:cNvCxnSpPr>
          <p:nvPr/>
        </p:nvCxnSpPr>
        <p:spPr>
          <a:xfrm>
            <a:off x="6499418" y="4070866"/>
            <a:ext cx="35858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667000" y="4038600"/>
            <a:ext cx="35858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657600" y="47244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Single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case explanatory study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57200" y="56388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Multiple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case explanatory study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57600" y="55626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Did you use embedded units?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2209800" y="5791200"/>
            <a:ext cx="1295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800600" y="5105400"/>
            <a:ext cx="1" cy="39266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943600" y="5486400"/>
            <a:ext cx="56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Yes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791200" y="5943600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Embedded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543800" y="548640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No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391400" y="5943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Holistic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7" name="Shape 56"/>
          <p:cNvCxnSpPr/>
          <p:nvPr/>
        </p:nvCxnSpPr>
        <p:spPr>
          <a:xfrm>
            <a:off x="8077200" y="5638800"/>
            <a:ext cx="129982" cy="348734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hape 57"/>
          <p:cNvCxnSpPr/>
          <p:nvPr/>
        </p:nvCxnSpPr>
        <p:spPr>
          <a:xfrm>
            <a:off x="6553200" y="5638800"/>
            <a:ext cx="129982" cy="348734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</a:t>
            </a:r>
            <a:r>
              <a:rPr lang="en-US" dirty="0" err="1" smtClean="0"/>
              <a:t>MISperceptions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many common misperceptions about case studies. By the time you study Yin, you should be able to explain why each of the following statements is a </a:t>
            </a:r>
            <a:r>
              <a:rPr lang="en-US" dirty="0" err="1" smtClean="0"/>
              <a:t>MISperception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Common </a:t>
            </a:r>
            <a:r>
              <a:rPr lang="en-US" dirty="0" err="1" smtClean="0"/>
              <a:t>MISperceptions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case study is the same thing as the “one shot post-test only quasi-experiment.” </a:t>
            </a:r>
          </a:p>
          <a:p>
            <a:r>
              <a:rPr lang="en-US" dirty="0" smtClean="0"/>
              <a:t>The case study is the same thing as an ethnography, life history analysis, or grounded theory.</a:t>
            </a:r>
          </a:p>
          <a:p>
            <a:r>
              <a:rPr lang="en-US" dirty="0" smtClean="0"/>
              <a:t>Case studies do not depend on identifying one or more theories that serve as the basis for developing the research question.</a:t>
            </a:r>
          </a:p>
          <a:p>
            <a:r>
              <a:rPr lang="en-US" dirty="0" smtClean="0"/>
              <a:t>Case studies do not require an careful statement of the systematized definitions of constructs of interest.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697</Words>
  <Application>Microsoft Office PowerPoint</Application>
  <PresentationFormat>On-screen Show (4:3)</PresentationFormat>
  <Paragraphs>75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Case Study Designs</vt:lpstr>
      <vt:lpstr>Research Objective</vt:lpstr>
      <vt:lpstr>Type of Design</vt:lpstr>
      <vt:lpstr>Purpose</vt:lpstr>
      <vt:lpstr>Distinctive Features</vt:lpstr>
      <vt:lpstr>When to Use Case Studies</vt:lpstr>
      <vt:lpstr>Slide 7</vt:lpstr>
      <vt:lpstr>Common MISperceptions</vt:lpstr>
      <vt:lpstr>Common MISperceptions</vt:lpstr>
      <vt:lpstr>Slide 10</vt:lpstr>
      <vt:lpstr>Common MISperceptions</vt:lpstr>
      <vt:lpstr>The WORST Misperceptions</vt:lpstr>
      <vt:lpstr>Common Uses Outside the Social Sciences</vt:lpstr>
    </vt:vector>
  </TitlesOfParts>
  <Company>UF/IFAS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 Designs</dc:title>
  <dc:creator>Marilyn Elaine Swisher</dc:creator>
  <cp:lastModifiedBy>Marilyn Elaine Swisher</cp:lastModifiedBy>
  <cp:revision>15</cp:revision>
  <dcterms:created xsi:type="dcterms:W3CDTF">2012-08-08T18:26:02Z</dcterms:created>
  <dcterms:modified xsi:type="dcterms:W3CDTF">2012-08-08T22:49:47Z</dcterms:modified>
</cp:coreProperties>
</file>